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479" r:id="rId3"/>
    <p:sldId id="521" r:id="rId4"/>
    <p:sldId id="522" r:id="rId5"/>
    <p:sldId id="480" r:id="rId6"/>
    <p:sldId id="481" r:id="rId7"/>
    <p:sldId id="482" r:id="rId8"/>
    <p:sldId id="483" r:id="rId9"/>
    <p:sldId id="505" r:id="rId10"/>
    <p:sldId id="484" r:id="rId11"/>
    <p:sldId id="485" r:id="rId12"/>
    <p:sldId id="486" r:id="rId13"/>
    <p:sldId id="511" r:id="rId14"/>
    <p:sldId id="762" r:id="rId15"/>
    <p:sldId id="756" r:id="rId16"/>
    <p:sldId id="754" r:id="rId17"/>
    <p:sldId id="491" r:id="rId18"/>
    <p:sldId id="492" r:id="rId19"/>
    <p:sldId id="515" r:id="rId20"/>
    <p:sldId id="516" r:id="rId21"/>
    <p:sldId id="750" r:id="rId22"/>
    <p:sldId id="493" r:id="rId23"/>
    <p:sldId id="519" r:id="rId24"/>
    <p:sldId id="517" r:id="rId25"/>
    <p:sldId id="751" r:id="rId26"/>
    <p:sldId id="752" r:id="rId27"/>
    <p:sldId id="753" r:id="rId28"/>
    <p:sldId id="508" r:id="rId29"/>
    <p:sldId id="509" r:id="rId30"/>
    <p:sldId id="520" r:id="rId31"/>
    <p:sldId id="518" r:id="rId32"/>
    <p:sldId id="494" r:id="rId33"/>
    <p:sldId id="510" r:id="rId34"/>
    <p:sldId id="495" r:id="rId35"/>
    <p:sldId id="586" r:id="rId36"/>
    <p:sldId id="496" r:id="rId37"/>
    <p:sldId id="497" r:id="rId38"/>
    <p:sldId id="498" r:id="rId39"/>
    <p:sldId id="757" r:id="rId40"/>
    <p:sldId id="755" r:id="rId41"/>
    <p:sldId id="501" r:id="rId42"/>
    <p:sldId id="503" r:id="rId43"/>
    <p:sldId id="500" r:id="rId44"/>
    <p:sldId id="499" r:id="rId45"/>
    <p:sldId id="504" r:id="rId46"/>
    <p:sldId id="587" r:id="rId47"/>
    <p:sldId id="759" r:id="rId49"/>
    <p:sldId id="760" r:id="rId50"/>
    <p:sldId id="588" r:id="rId51"/>
    <p:sldId id="761" r:id="rId52"/>
    <p:sldId id="758" r:id="rId53"/>
    <p:sldId id="585" r:id="rId54"/>
    <p:sldId id="535" r:id="rId55"/>
    <p:sldId id="591" r:id="rId56"/>
    <p:sldId id="592" r:id="rId57"/>
    <p:sldId id="593" r:id="rId58"/>
    <p:sldId id="594" r:id="rId59"/>
    <p:sldId id="596" r:id="rId60"/>
    <p:sldId id="536" r:id="rId61"/>
    <p:sldId id="537" r:id="rId62"/>
    <p:sldId id="538" r:id="rId63"/>
    <p:sldId id="597" r:id="rId64"/>
    <p:sldId id="598" r:id="rId65"/>
    <p:sldId id="600" r:id="rId66"/>
    <p:sldId id="602" r:id="rId67"/>
    <p:sldId id="785" r:id="rId68"/>
    <p:sldId id="788" r:id="rId69"/>
    <p:sldId id="775" r:id="rId70"/>
    <p:sldId id="765" r:id="rId71"/>
    <p:sldId id="773" r:id="rId72"/>
    <p:sldId id="767" r:id="rId73"/>
    <p:sldId id="766" r:id="rId74"/>
    <p:sldId id="768" r:id="rId75"/>
    <p:sldId id="769" r:id="rId76"/>
    <p:sldId id="770" r:id="rId77"/>
    <p:sldId id="771" r:id="rId78"/>
    <p:sldId id="772" r:id="rId79"/>
    <p:sldId id="790" r:id="rId80"/>
    <p:sldId id="776" r:id="rId81"/>
    <p:sldId id="777" r:id="rId82"/>
    <p:sldId id="778" r:id="rId83"/>
    <p:sldId id="789" r:id="rId84"/>
    <p:sldId id="764" r:id="rId85"/>
    <p:sldId id="774" r:id="rId86"/>
    <p:sldId id="604" r:id="rId87"/>
    <p:sldId id="603" r:id="rId88"/>
    <p:sldId id="605" r:id="rId89"/>
    <p:sldId id="606" r:id="rId90"/>
    <p:sldId id="607" r:id="rId91"/>
    <p:sldId id="608" r:id="rId92"/>
    <p:sldId id="609" r:id="rId93"/>
    <p:sldId id="610" r:id="rId94"/>
    <p:sldId id="611" r:id="rId95"/>
    <p:sldId id="612" r:id="rId96"/>
    <p:sldId id="613" r:id="rId97"/>
    <p:sldId id="614" r:id="rId98"/>
    <p:sldId id="616" r:id="rId99"/>
    <p:sldId id="615" r:id="rId100"/>
    <p:sldId id="618" r:id="rId101"/>
    <p:sldId id="617" r:id="rId102"/>
    <p:sldId id="619" r:id="rId103"/>
    <p:sldId id="620" r:id="rId104"/>
    <p:sldId id="621" r:id="rId105"/>
    <p:sldId id="623" r:id="rId106"/>
    <p:sldId id="622" r:id="rId107"/>
    <p:sldId id="624" r:id="rId108"/>
    <p:sldId id="625" r:id="rId109"/>
    <p:sldId id="627" r:id="rId110"/>
    <p:sldId id="628" r:id="rId111"/>
    <p:sldId id="629" r:id="rId112"/>
    <p:sldId id="630" r:id="rId113"/>
    <p:sldId id="626" r:id="rId114"/>
    <p:sldId id="632" r:id="rId115"/>
    <p:sldId id="633" r:id="rId116"/>
    <p:sldId id="631" r:id="rId117"/>
    <p:sldId id="634" r:id="rId118"/>
    <p:sldId id="636" r:id="rId119"/>
    <p:sldId id="635" r:id="rId120"/>
    <p:sldId id="780" r:id="rId121"/>
    <p:sldId id="638" r:id="rId122"/>
    <p:sldId id="639" r:id="rId123"/>
    <p:sldId id="640" r:id="rId124"/>
    <p:sldId id="781" r:id="rId125"/>
    <p:sldId id="782" r:id="rId126"/>
    <p:sldId id="783" r:id="rId127"/>
    <p:sldId id="784" r:id="rId128"/>
    <p:sldId id="637" r:id="rId129"/>
    <p:sldId id="693" r:id="rId130"/>
    <p:sldId id="643" r:id="rId131"/>
    <p:sldId id="641" r:id="rId132"/>
    <p:sldId id="644" r:id="rId133"/>
    <p:sldId id="791" r:id="rId134"/>
    <p:sldId id="792" r:id="rId135"/>
    <p:sldId id="793" r:id="rId136"/>
    <p:sldId id="794" r:id="rId137"/>
    <p:sldId id="795" r:id="rId138"/>
    <p:sldId id="796" r:id="rId139"/>
    <p:sldId id="645" r:id="rId140"/>
    <p:sldId id="646" r:id="rId141"/>
    <p:sldId id="647" r:id="rId142"/>
    <p:sldId id="648" r:id="rId143"/>
    <p:sldId id="544" r:id="rId144"/>
    <p:sldId id="545" r:id="rId145"/>
    <p:sldId id="649" r:id="rId146"/>
    <p:sldId id="650" r:id="rId147"/>
    <p:sldId id="651" r:id="rId148"/>
    <p:sldId id="652" r:id="rId149"/>
    <p:sldId id="653" r:id="rId150"/>
    <p:sldId id="654" r:id="rId151"/>
    <p:sldId id="655" r:id="rId152"/>
    <p:sldId id="656" r:id="rId153"/>
    <p:sldId id="657" r:id="rId154"/>
    <p:sldId id="658" r:id="rId155"/>
    <p:sldId id="659" r:id="rId156"/>
    <p:sldId id="660" r:id="rId157"/>
    <p:sldId id="547" r:id="rId158"/>
    <p:sldId id="661" r:id="rId159"/>
    <p:sldId id="797" r:id="rId160"/>
    <p:sldId id="662" r:id="rId161"/>
    <p:sldId id="663" r:id="rId162"/>
    <p:sldId id="664" r:id="rId163"/>
    <p:sldId id="666" r:id="rId164"/>
    <p:sldId id="667" r:id="rId165"/>
    <p:sldId id="665" r:id="rId166"/>
    <p:sldId id="668" r:id="rId167"/>
    <p:sldId id="669" r:id="rId168"/>
    <p:sldId id="670" r:id="rId169"/>
    <p:sldId id="674" r:id="rId170"/>
    <p:sldId id="671" r:id="rId171"/>
    <p:sldId id="672" r:id="rId172"/>
    <p:sldId id="801" r:id="rId173"/>
    <p:sldId id="676" r:id="rId174"/>
    <p:sldId id="677" r:id="rId175"/>
    <p:sldId id="679" r:id="rId176"/>
    <p:sldId id="678" r:id="rId177"/>
    <p:sldId id="799" r:id="rId178"/>
    <p:sldId id="800" r:id="rId179"/>
    <p:sldId id="680" r:id="rId180"/>
    <p:sldId id="802" r:id="rId181"/>
    <p:sldId id="548" r:id="rId182"/>
    <p:sldId id="690" r:id="rId183"/>
    <p:sldId id="692" r:id="rId184"/>
  </p:sldIdLst>
  <p:sldSz cx="9144000" cy="6858000" type="screen4x3"/>
  <p:notesSz cx="6858000" cy="9144000"/>
  <p:custDataLst>
    <p:tags r:id="rId188"/>
  </p:custDataLst>
  <p:defaultTextStyle>
    <a:defPPr>
      <a:defRPr lang="en-US"/>
    </a:defPPr>
    <a:lvl1pPr algn="l" rtl="0" fontAlgn="base">
      <a:spcBef>
        <a:spcPct val="50000"/>
      </a:spcBef>
      <a:spcAft>
        <a:spcPct val="0"/>
      </a:spcAft>
      <a:defRPr sz="3200" b="1" kern="1200">
        <a:solidFill>
          <a:schemeClr val="tx1"/>
        </a:solidFill>
        <a:latin typeface="Verdana" panose="020B0604030504040204" pitchFamily="34" charset="0"/>
        <a:ea typeface="黑体" panose="02010609060101010101" pitchFamily="49" charset="-122"/>
        <a:cs typeface="+mn-cs"/>
      </a:defRPr>
    </a:lvl1pPr>
    <a:lvl2pPr marL="457200" algn="l" rtl="0" fontAlgn="base">
      <a:spcBef>
        <a:spcPct val="50000"/>
      </a:spcBef>
      <a:spcAft>
        <a:spcPct val="0"/>
      </a:spcAft>
      <a:defRPr sz="3200" b="1" kern="1200">
        <a:solidFill>
          <a:schemeClr val="tx1"/>
        </a:solidFill>
        <a:latin typeface="Verdana" panose="020B0604030504040204" pitchFamily="34" charset="0"/>
        <a:ea typeface="黑体" panose="02010609060101010101" pitchFamily="49" charset="-122"/>
        <a:cs typeface="+mn-cs"/>
      </a:defRPr>
    </a:lvl2pPr>
    <a:lvl3pPr marL="914400" algn="l" rtl="0" fontAlgn="base">
      <a:spcBef>
        <a:spcPct val="50000"/>
      </a:spcBef>
      <a:spcAft>
        <a:spcPct val="0"/>
      </a:spcAft>
      <a:defRPr sz="3200" b="1" kern="1200">
        <a:solidFill>
          <a:schemeClr val="tx1"/>
        </a:solidFill>
        <a:latin typeface="Verdana" panose="020B0604030504040204" pitchFamily="34" charset="0"/>
        <a:ea typeface="黑体" panose="02010609060101010101" pitchFamily="49" charset="-122"/>
        <a:cs typeface="+mn-cs"/>
      </a:defRPr>
    </a:lvl3pPr>
    <a:lvl4pPr marL="1371600" algn="l" rtl="0" fontAlgn="base">
      <a:spcBef>
        <a:spcPct val="50000"/>
      </a:spcBef>
      <a:spcAft>
        <a:spcPct val="0"/>
      </a:spcAft>
      <a:defRPr sz="3200" b="1" kern="1200">
        <a:solidFill>
          <a:schemeClr val="tx1"/>
        </a:solidFill>
        <a:latin typeface="Verdana" panose="020B0604030504040204" pitchFamily="34" charset="0"/>
        <a:ea typeface="黑体" panose="02010609060101010101" pitchFamily="49" charset="-122"/>
        <a:cs typeface="+mn-cs"/>
      </a:defRPr>
    </a:lvl4pPr>
    <a:lvl5pPr marL="1828800" algn="l" rtl="0" fontAlgn="base">
      <a:spcBef>
        <a:spcPct val="50000"/>
      </a:spcBef>
      <a:spcAft>
        <a:spcPct val="0"/>
      </a:spcAft>
      <a:defRPr sz="3200" b="1" kern="1200">
        <a:solidFill>
          <a:schemeClr val="tx1"/>
        </a:solidFill>
        <a:latin typeface="Verdana" panose="020B0604030504040204" pitchFamily="34" charset="0"/>
        <a:ea typeface="黑体" panose="02010609060101010101" pitchFamily="49" charset="-122"/>
        <a:cs typeface="+mn-cs"/>
      </a:defRPr>
    </a:lvl5pPr>
    <a:lvl6pPr marL="2286000" algn="l" defTabSz="914400" rtl="0" eaLnBrk="1" latinLnBrk="0" hangingPunct="1">
      <a:defRPr sz="3200" b="1" kern="1200">
        <a:solidFill>
          <a:schemeClr val="tx1"/>
        </a:solidFill>
        <a:latin typeface="Verdana" panose="020B0604030504040204" pitchFamily="34" charset="0"/>
        <a:ea typeface="黑体" panose="02010609060101010101" pitchFamily="49" charset="-122"/>
        <a:cs typeface="+mn-cs"/>
      </a:defRPr>
    </a:lvl6pPr>
    <a:lvl7pPr marL="2743200" algn="l" defTabSz="914400" rtl="0" eaLnBrk="1" latinLnBrk="0" hangingPunct="1">
      <a:defRPr sz="3200" b="1" kern="1200">
        <a:solidFill>
          <a:schemeClr val="tx1"/>
        </a:solidFill>
        <a:latin typeface="Verdana" panose="020B0604030504040204" pitchFamily="34" charset="0"/>
        <a:ea typeface="黑体" panose="02010609060101010101" pitchFamily="49" charset="-122"/>
        <a:cs typeface="+mn-cs"/>
      </a:defRPr>
    </a:lvl7pPr>
    <a:lvl8pPr marL="3200400" algn="l" defTabSz="914400" rtl="0" eaLnBrk="1" latinLnBrk="0" hangingPunct="1">
      <a:defRPr sz="3200" b="1" kern="1200">
        <a:solidFill>
          <a:schemeClr val="tx1"/>
        </a:solidFill>
        <a:latin typeface="Verdana" panose="020B0604030504040204" pitchFamily="34" charset="0"/>
        <a:ea typeface="黑体" panose="02010609060101010101" pitchFamily="49" charset="-122"/>
        <a:cs typeface="+mn-cs"/>
      </a:defRPr>
    </a:lvl8pPr>
    <a:lvl9pPr marL="3657600" algn="l" defTabSz="914400" rtl="0" eaLnBrk="1" latinLnBrk="0" hangingPunct="1">
      <a:defRPr sz="3200" b="1" kern="1200">
        <a:solidFill>
          <a:schemeClr val="tx1"/>
        </a:solidFill>
        <a:latin typeface="Verdan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2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B"/>
    <a:srgbClr val="FFFEA9"/>
    <a:srgbClr val="FFFFFF"/>
    <a:srgbClr val="FFFFE1"/>
    <a:srgbClr val="FDFDFD"/>
    <a:srgbClr val="0000CC"/>
    <a:srgbClr val="66FF33"/>
    <a:srgbClr val="FFCCFF"/>
    <a:srgbClr val="FF66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797" autoAdjust="0"/>
  </p:normalViewPr>
  <p:slideViewPr>
    <p:cSldViewPr showGuides="1">
      <p:cViewPr varScale="1">
        <p:scale>
          <a:sx n="111" d="100"/>
          <a:sy n="111" d="100"/>
        </p:scale>
        <p:origin x="356" y="80"/>
      </p:cViewPr>
      <p:guideLst>
        <p:guide orient="horz" pos="22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4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8" Type="http://schemas.openxmlformats.org/officeDocument/2006/relationships/tags" Target="tags/tag6.xml"/><Relationship Id="rId187" Type="http://schemas.openxmlformats.org/officeDocument/2006/relationships/tableStyles" Target="tableStyles.xml"/><Relationship Id="rId186" Type="http://schemas.openxmlformats.org/officeDocument/2006/relationships/viewProps" Target="viewProps.xml"/><Relationship Id="rId185" Type="http://schemas.openxmlformats.org/officeDocument/2006/relationships/presProps" Target="presProps.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spcBef>
                <a:spcPct val="0"/>
              </a:spcBef>
              <a:defRPr sz="1200" b="0">
                <a:latin typeface="Times New Roman" panose="02020603050405020304" pitchFamily="18" charset="0"/>
                <a:ea typeface="宋体" panose="02010600030101010101" pitchFamily="2" charset="-122"/>
              </a:defRPr>
            </a:lvl1pPr>
          </a:lstStyle>
          <a:p>
            <a:pPr>
              <a:defRPr/>
            </a:pPr>
            <a:endParaRPr lang="zh-CN" altLang="en-US"/>
          </a:p>
        </p:txBody>
      </p:sp>
      <p:sp>
        <p:nvSpPr>
          <p:cNvPr id="1699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spcBef>
                <a:spcPct val="0"/>
              </a:spcBef>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471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99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699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spcBef>
                <a:spcPct val="0"/>
              </a:spcBef>
              <a:defRPr sz="1200" b="0">
                <a:latin typeface="Times New Roman" panose="02020603050405020304" pitchFamily="18" charset="0"/>
                <a:ea typeface="宋体" panose="02010600030101010101" pitchFamily="2" charset="-122"/>
              </a:defRPr>
            </a:lvl1pPr>
          </a:lstStyle>
          <a:p>
            <a:pPr>
              <a:defRPr/>
            </a:pPr>
            <a:endParaRPr lang="en-US" altLang="zh-CN"/>
          </a:p>
        </p:txBody>
      </p:sp>
      <p:sp>
        <p:nvSpPr>
          <p:cNvPr id="1699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spcBef>
                <a:spcPct val="0"/>
              </a:spcBef>
              <a:defRPr sz="1200" b="0">
                <a:latin typeface="Times New Roman" panose="02020603050405020304" pitchFamily="18" charset="0"/>
                <a:ea typeface="宋体" panose="02010600030101010101" pitchFamily="2" charset="-122"/>
              </a:defRPr>
            </a:lvl1pPr>
          </a:lstStyle>
          <a:p>
            <a:fld id="{6B01026F-D7E8-4575-93B4-F66B9E7813B6}"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F2B6FF8-A11E-48F5-8F0D-18E9AB694B46}"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F2B6FF8-A11E-48F5-8F0D-18E9AB694B46}"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F2B6FF8-A11E-48F5-8F0D-18E9AB694B46}"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F2B6FF8-A11E-48F5-8F0D-18E9AB694B46}"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F2B6FF8-A11E-48F5-8F0D-18E9AB694B46}"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95EBD9EF-B5C8-447E-918E-A41FC3B340CC}" type="slidenum">
              <a:rPr lang="en-US" altLang="zh-CN" sz="1200"/>
            </a:fld>
            <a:endParaRPr lang="en-US" altLang="zh-CN"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E9B4CEC2-6DA2-42E8-A190-1BE456E9101E}" type="slidenum">
              <a:rPr lang="en-US" altLang="zh-CN" sz="1200"/>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Date Placeholder 29"/>
          <p:cNvSpPr>
            <a:spLocks noGrp="1"/>
          </p:cNvSpPr>
          <p:nvPr>
            <p:ph type="dt" sz="half" idx="10"/>
          </p:nvPr>
        </p:nvSpPr>
        <p:spPr/>
        <p:txBody>
          <a:bodyPr/>
          <a:lstStyle>
            <a:lvl1pPr>
              <a:defRPr/>
            </a:lvl1pPr>
          </a:lstStyle>
          <a:p>
            <a:pPr>
              <a:defRPr/>
            </a:pPr>
            <a:endParaRPr lang="en-US" altLang="zh-CN"/>
          </a:p>
        </p:txBody>
      </p:sp>
      <p:sp>
        <p:nvSpPr>
          <p:cNvPr id="5" name="Footer Placeholder 18"/>
          <p:cNvSpPr>
            <a:spLocks noGrp="1"/>
          </p:cNvSpPr>
          <p:nvPr>
            <p:ph type="ftr" sz="quarter" idx="11"/>
          </p:nvPr>
        </p:nvSpPr>
        <p:spPr/>
        <p:txBody>
          <a:bodyPr/>
          <a:lstStyle>
            <a:lvl1pPr>
              <a:defRPr/>
            </a:lvl1pPr>
          </a:lstStyle>
          <a:p>
            <a:pPr>
              <a:defRPr/>
            </a:pPr>
            <a:endParaRPr lang="en-US" altLang="zh-CN"/>
          </a:p>
        </p:txBody>
      </p:sp>
      <p:sp>
        <p:nvSpPr>
          <p:cNvPr id="6" name="Slide Number Placeholder 26"/>
          <p:cNvSpPr>
            <a:spLocks noGrp="1"/>
          </p:cNvSpPr>
          <p:nvPr>
            <p:ph type="sldNum" sz="quarter" idx="12"/>
          </p:nvPr>
        </p:nvSpPr>
        <p:spPr/>
        <p:txBody>
          <a:bodyPr/>
          <a:lstStyle>
            <a:lvl1pPr>
              <a:defRPr>
                <a:solidFill>
                  <a:srgbClr val="D1EAEE"/>
                </a:solidFill>
              </a:defRPr>
            </a:lvl1pPr>
          </a:lstStyle>
          <a:p>
            <a:fld id="{0F66CEE9-423D-44F1-BABE-7C100598EF30}" type="slidenum">
              <a:rPr lang="zh-CN" altLang="en-US"/>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fld id="{CCD12AC5-8758-4CA8-B4FC-78BA0CDB6968}"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fld id="{A3FEA609-3AD9-4B12-B68E-E039BEDE92A4}"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fld id="{8BB99DF7-2B45-441F-97D4-98BCBB4D5D1F}"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solidFill>
                  <a:srgbClr val="D1EAEE"/>
                </a:solidFill>
              </a:defRPr>
            </a:lvl1pPr>
          </a:lstStyle>
          <a:p>
            <a:fld id="{5C7D4B2C-EB9E-42E2-BF25-49D5A93FBF48}" type="slidenum">
              <a:rPr lang="zh-CN" altLang="en-US"/>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Date Placeholder 9"/>
          <p:cNvSpPr>
            <a:spLocks noGrp="1"/>
          </p:cNvSpPr>
          <p:nvPr>
            <p:ph type="dt" sz="half" idx="10"/>
          </p:nvPr>
        </p:nvSpPr>
        <p:spPr/>
        <p:txBody>
          <a:bodyPr/>
          <a:lstStyle>
            <a:lvl1pPr>
              <a:defRPr/>
            </a:lvl1pPr>
          </a:lstStyle>
          <a:p>
            <a:pPr>
              <a:defRPr/>
            </a:pPr>
            <a:endParaRPr lang="en-US" altLang="zh-CN"/>
          </a:p>
        </p:txBody>
      </p:sp>
      <p:sp>
        <p:nvSpPr>
          <p:cNvPr id="6" name="Footer Placeholder 21"/>
          <p:cNvSpPr>
            <a:spLocks noGrp="1"/>
          </p:cNvSpPr>
          <p:nvPr>
            <p:ph type="ftr" sz="quarter" idx="11"/>
          </p:nvPr>
        </p:nvSpPr>
        <p:spPr/>
        <p:txBody>
          <a:bodyPr/>
          <a:lstStyle>
            <a:lvl1pPr>
              <a:defRPr/>
            </a:lvl1pPr>
          </a:lstStyle>
          <a:p>
            <a:pPr>
              <a:defRPr/>
            </a:pPr>
            <a:endParaRPr lang="en-US" altLang="zh-CN"/>
          </a:p>
        </p:txBody>
      </p:sp>
      <p:sp>
        <p:nvSpPr>
          <p:cNvPr id="7" name="Slide Number Placeholder 17"/>
          <p:cNvSpPr>
            <a:spLocks noGrp="1"/>
          </p:cNvSpPr>
          <p:nvPr>
            <p:ph type="sldNum" sz="quarter" idx="12"/>
          </p:nvPr>
        </p:nvSpPr>
        <p:spPr/>
        <p:txBody>
          <a:bodyPr/>
          <a:lstStyle>
            <a:lvl1pPr>
              <a:defRPr/>
            </a:lvl1pPr>
          </a:lstStyle>
          <a:p>
            <a:fld id="{A319D01E-1FA5-488C-AE5C-A15E7DBA5472}"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endParaRPr lang="zh-CN" altLang="en-US"/>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endParaRPr lang="zh-CN" altLang="en-US"/>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Date Placeholder 9"/>
          <p:cNvSpPr>
            <a:spLocks noGrp="1"/>
          </p:cNvSpPr>
          <p:nvPr>
            <p:ph type="dt" sz="half" idx="10"/>
          </p:nvPr>
        </p:nvSpPr>
        <p:spPr/>
        <p:txBody>
          <a:bodyPr/>
          <a:lstStyle>
            <a:lvl1pPr>
              <a:defRPr/>
            </a:lvl1pPr>
          </a:lstStyle>
          <a:p>
            <a:pPr>
              <a:defRPr/>
            </a:pPr>
            <a:endParaRPr lang="en-US" altLang="zh-CN"/>
          </a:p>
        </p:txBody>
      </p:sp>
      <p:sp>
        <p:nvSpPr>
          <p:cNvPr id="8" name="Footer Placeholder 21"/>
          <p:cNvSpPr>
            <a:spLocks noGrp="1"/>
          </p:cNvSpPr>
          <p:nvPr>
            <p:ph type="ftr" sz="quarter" idx="11"/>
          </p:nvPr>
        </p:nvSpPr>
        <p:spPr/>
        <p:txBody>
          <a:bodyPr/>
          <a:lstStyle>
            <a:lvl1pPr>
              <a:defRPr/>
            </a:lvl1pPr>
          </a:lstStyle>
          <a:p>
            <a:pPr>
              <a:defRPr/>
            </a:pPr>
            <a:endParaRPr lang="en-US" altLang="zh-CN"/>
          </a:p>
        </p:txBody>
      </p:sp>
      <p:sp>
        <p:nvSpPr>
          <p:cNvPr id="9" name="Slide Number Placeholder 17"/>
          <p:cNvSpPr>
            <a:spLocks noGrp="1"/>
          </p:cNvSpPr>
          <p:nvPr>
            <p:ph type="sldNum" sz="quarter" idx="12"/>
          </p:nvPr>
        </p:nvSpPr>
        <p:spPr/>
        <p:txBody>
          <a:bodyPr/>
          <a:lstStyle>
            <a:lvl1pPr>
              <a:defRPr/>
            </a:lvl1pPr>
          </a:lstStyle>
          <a:p>
            <a:fld id="{A2A98C86-6FE1-4760-B14E-B247C44879ED}"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Date Placeholder 9"/>
          <p:cNvSpPr>
            <a:spLocks noGrp="1"/>
          </p:cNvSpPr>
          <p:nvPr>
            <p:ph type="dt" sz="half" idx="10"/>
          </p:nvPr>
        </p:nvSpPr>
        <p:spPr/>
        <p:txBody>
          <a:bodyPr/>
          <a:lstStyle>
            <a:lvl1pPr>
              <a:defRPr/>
            </a:lvl1pPr>
          </a:lstStyle>
          <a:p>
            <a:pPr>
              <a:defRPr/>
            </a:pPr>
            <a:endParaRPr lang="en-US" altLang="zh-CN"/>
          </a:p>
        </p:txBody>
      </p:sp>
      <p:sp>
        <p:nvSpPr>
          <p:cNvPr id="4" name="Footer Placeholder 21"/>
          <p:cNvSpPr>
            <a:spLocks noGrp="1"/>
          </p:cNvSpPr>
          <p:nvPr>
            <p:ph type="ftr" sz="quarter" idx="11"/>
          </p:nvPr>
        </p:nvSpPr>
        <p:spPr/>
        <p:txBody>
          <a:bodyPr/>
          <a:lstStyle>
            <a:lvl1pPr>
              <a:defRPr/>
            </a:lvl1pPr>
          </a:lstStyle>
          <a:p>
            <a:pPr>
              <a:defRPr/>
            </a:pPr>
            <a:endParaRPr lang="en-US" altLang="zh-CN"/>
          </a:p>
        </p:txBody>
      </p:sp>
      <p:sp>
        <p:nvSpPr>
          <p:cNvPr id="5" name="Slide Number Placeholder 17"/>
          <p:cNvSpPr>
            <a:spLocks noGrp="1"/>
          </p:cNvSpPr>
          <p:nvPr>
            <p:ph type="sldNum" sz="quarter" idx="12"/>
          </p:nvPr>
        </p:nvSpPr>
        <p:spPr/>
        <p:txBody>
          <a:bodyPr/>
          <a:lstStyle>
            <a:lvl1pPr>
              <a:defRPr/>
            </a:lvl1pPr>
          </a:lstStyle>
          <a:p>
            <a:fld id="{8485BFC9-842F-4D0E-B5A3-89BF94772FDE}"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ltLang="zh-CN"/>
          </a:p>
        </p:txBody>
      </p:sp>
      <p:sp>
        <p:nvSpPr>
          <p:cNvPr id="3" name="Footer Placeholder 21"/>
          <p:cNvSpPr>
            <a:spLocks noGrp="1"/>
          </p:cNvSpPr>
          <p:nvPr>
            <p:ph type="ftr" sz="quarter" idx="11"/>
          </p:nvPr>
        </p:nvSpPr>
        <p:spPr/>
        <p:txBody>
          <a:bodyPr/>
          <a:lstStyle>
            <a:lvl1pPr>
              <a:defRPr/>
            </a:lvl1pPr>
          </a:lstStyle>
          <a:p>
            <a:pPr>
              <a:defRPr/>
            </a:pPr>
            <a:endParaRPr lang="en-US" altLang="zh-CN"/>
          </a:p>
        </p:txBody>
      </p:sp>
      <p:sp>
        <p:nvSpPr>
          <p:cNvPr id="4" name="Slide Number Placeholder 17"/>
          <p:cNvSpPr>
            <a:spLocks noGrp="1"/>
          </p:cNvSpPr>
          <p:nvPr>
            <p:ph type="sldNum" sz="quarter" idx="12"/>
          </p:nvPr>
        </p:nvSpPr>
        <p:spPr/>
        <p:txBody>
          <a:bodyPr/>
          <a:lstStyle>
            <a:lvl1pPr>
              <a:defRPr/>
            </a:lvl1pPr>
          </a:lstStyle>
          <a:p>
            <a:fld id="{2337F743-40B9-4883-BDD8-7CEE5BF7B17E}"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endParaRPr lang="zh-CN" altLang="en-US"/>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Date Placeholder 9"/>
          <p:cNvSpPr>
            <a:spLocks noGrp="1"/>
          </p:cNvSpPr>
          <p:nvPr>
            <p:ph type="dt" sz="half" idx="10"/>
          </p:nvPr>
        </p:nvSpPr>
        <p:spPr/>
        <p:txBody>
          <a:bodyPr/>
          <a:lstStyle>
            <a:lvl1pPr>
              <a:defRPr/>
            </a:lvl1pPr>
          </a:lstStyle>
          <a:p>
            <a:pPr>
              <a:defRPr/>
            </a:pPr>
            <a:endParaRPr lang="en-US" altLang="zh-CN"/>
          </a:p>
        </p:txBody>
      </p:sp>
      <p:sp>
        <p:nvSpPr>
          <p:cNvPr id="6" name="Footer Placeholder 21"/>
          <p:cNvSpPr>
            <a:spLocks noGrp="1"/>
          </p:cNvSpPr>
          <p:nvPr>
            <p:ph type="ftr" sz="quarter" idx="11"/>
          </p:nvPr>
        </p:nvSpPr>
        <p:spPr/>
        <p:txBody>
          <a:bodyPr/>
          <a:lstStyle>
            <a:lvl1pPr>
              <a:defRPr/>
            </a:lvl1pPr>
          </a:lstStyle>
          <a:p>
            <a:pPr>
              <a:defRPr/>
            </a:pPr>
            <a:endParaRPr lang="en-US" altLang="zh-CN"/>
          </a:p>
        </p:txBody>
      </p:sp>
      <p:sp>
        <p:nvSpPr>
          <p:cNvPr id="7" name="Slide Number Placeholder 17"/>
          <p:cNvSpPr>
            <a:spLocks noGrp="1"/>
          </p:cNvSpPr>
          <p:nvPr>
            <p:ph type="sldNum" sz="quarter" idx="12"/>
          </p:nvPr>
        </p:nvSpPr>
        <p:spPr/>
        <p:txBody>
          <a:bodyPr/>
          <a:lstStyle>
            <a:lvl1pPr>
              <a:defRPr/>
            </a:lvl1pPr>
          </a:lstStyle>
          <a:p>
            <a:fld id="{AA83D33F-9ABD-4E61-B549-BB3F859BF0B6}"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9"/>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a typeface="+mn-ea"/>
            </a:endParaRPr>
          </a:p>
        </p:txBody>
      </p:sp>
      <p:sp>
        <p:nvSpPr>
          <p:cNvPr id="8" name="Freeform 10"/>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a typeface="+mn-ea"/>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endParaRPr lang="zh-CN" alt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US" altLang="zh-CN"/>
          </a:p>
        </p:txBody>
      </p:sp>
      <p:sp>
        <p:nvSpPr>
          <p:cNvPr id="10" name="Footer Placeholder 5"/>
          <p:cNvSpPr>
            <a:spLocks noGrp="1"/>
          </p:cNvSpPr>
          <p:nvPr>
            <p:ph type="ftr" sz="quarter" idx="11"/>
          </p:nvPr>
        </p:nvSpPr>
        <p:spPr/>
        <p:txBody>
          <a:bodyPr/>
          <a:lstStyle>
            <a:lvl1pPr>
              <a:defRPr/>
            </a:lvl1pPr>
          </a:lstStyle>
          <a:p>
            <a:pPr>
              <a:defRPr/>
            </a:pPr>
            <a:endParaRPr lang="en-US" altLang="zh-CN"/>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fld id="{1E7192C4-AE97-44F0-96EF-1A8EA66CCE58}"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7" name="Freeform 6"/>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a typeface="+mn-ea"/>
            </a:endParaRPr>
          </a:p>
        </p:txBody>
      </p:sp>
      <p:sp>
        <p:nvSpPr>
          <p:cNvPr id="8" name="Freeform 7"/>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ea typeface="+mn-ea"/>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lstStyle/>
          <a:p>
            <a:pPr lvl="0"/>
            <a:r>
              <a:rPr lang="zh-CN" altLang="en-US"/>
              <a:t>单击此处编辑母版标题样式</a:t>
            </a:r>
            <a:endParaRPr lang="zh-CN" altLang="en-US"/>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ea typeface="黑体" panose="02010609060101010101" pitchFamily="49" charset="-122"/>
              </a:defRPr>
            </a:lvl1pPr>
          </a:lstStyle>
          <a:p>
            <a:pPr>
              <a:defRPr/>
            </a:pPr>
            <a:endParaRPr lang="en-US" altLang="zh-C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ea typeface="黑体" panose="02010609060101010101" pitchFamily="49" charset="-122"/>
              </a:defRPr>
            </a:lvl1pPr>
          </a:lstStyle>
          <a:p>
            <a:pPr>
              <a:defRPr/>
            </a:pPr>
            <a:endParaRPr lang="en-US" altLang="zh-C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lstStyle>
            <a:lvl1pPr algn="r">
              <a:defRPr sz="1200">
                <a:solidFill>
                  <a:srgbClr val="045C75"/>
                </a:solidFill>
              </a:defRPr>
            </a:lvl1pPr>
          </a:lstStyle>
          <a:p>
            <a:fld id="{12D82673-B1F2-4E0B-BA58-7D5743FEFCE2}" type="slidenum">
              <a:rPr lang="zh-CN" altLang="en-US"/>
            </a:fld>
            <a:endParaRPr lang="en-US" altLang="zh-CN"/>
          </a:p>
        </p:txBody>
      </p:sp>
      <p:grpSp>
        <p:nvGrpSpPr>
          <p:cNvPr id="1033" name="Group 1"/>
          <p:cNvGrpSpPr/>
          <p:nvPr/>
        </p:nvGrpSpPr>
        <p:grpSpPr bwMode="auto">
          <a:xfrm>
            <a:off x="-19050" y="203200"/>
            <a:ext cx="9180513" cy="647700"/>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ea typeface="黑体" panose="02010609060101010101" pitchFamily="49" charset="-122"/>
              </a:endParaRPr>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ea typeface="黑体" panose="02010609060101010101" pitchFamily="49" charset="-12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anose="020F0502020204030204" pitchFamily="34" charset="0"/>
        </a:defRPr>
      </a:lvl2pPr>
      <a:lvl3pPr algn="l" rtl="0" eaLnBrk="0" fontAlgn="base" hangingPunct="0">
        <a:spcBef>
          <a:spcPct val="0"/>
        </a:spcBef>
        <a:spcAft>
          <a:spcPct val="0"/>
        </a:spcAft>
        <a:defRPr sz="5000">
          <a:solidFill>
            <a:schemeClr val="tx2"/>
          </a:solidFill>
          <a:latin typeface="Calibri" panose="020F0502020204030204" pitchFamily="34" charset="0"/>
        </a:defRPr>
      </a:lvl3pPr>
      <a:lvl4pPr algn="l" rtl="0" eaLnBrk="0" fontAlgn="base" hangingPunct="0">
        <a:spcBef>
          <a:spcPct val="0"/>
        </a:spcBef>
        <a:spcAft>
          <a:spcPct val="0"/>
        </a:spcAft>
        <a:defRPr sz="5000">
          <a:solidFill>
            <a:schemeClr val="tx2"/>
          </a:solidFill>
          <a:latin typeface="Calibri" panose="020F0502020204030204" pitchFamily="34" charset="0"/>
        </a:defRPr>
      </a:lvl4pPr>
      <a:lvl5pPr algn="l" rtl="0" eaLnBrk="0" fontAlgn="base" hangingPunct="0">
        <a:spcBef>
          <a:spcPct val="0"/>
        </a:spcBef>
        <a:spcAft>
          <a:spcPct val="0"/>
        </a:spcAft>
        <a:defRPr sz="5000">
          <a:solidFill>
            <a:schemeClr val="tx2"/>
          </a:solidFill>
          <a:latin typeface="Calibri" panose="020F050202020403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emf"/></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emf"/></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emf"/><Relationship Id="rId1" Type="http://schemas.openxmlformats.org/officeDocument/2006/relationships/image" Target="../media/image52.emf"/></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emf"/></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emf"/></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emf"/><Relationship Id="rId1" Type="http://schemas.openxmlformats.org/officeDocument/2006/relationships/image" Target="../media/image59.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emf"/></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emf"/></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png"/></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emf"/></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tags" Target="../tags/tag4.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81.png"/><Relationship Id="rId1" Type="http://schemas.openxmlformats.org/officeDocument/2006/relationships/image" Target="../media/image8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2.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3.emf"/></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emf"/></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emf"/></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0.emf"/><Relationship Id="rId1" Type="http://schemas.openxmlformats.org/officeDocument/2006/relationships/image" Target="../media/image89.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emf"/></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emf"/></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jpe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5.emf"/><Relationship Id="rId1" Type="http://schemas.openxmlformats.org/officeDocument/2006/relationships/image" Target="../media/image94.emf"/></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9.emf"/><Relationship Id="rId1" Type="http://schemas.openxmlformats.org/officeDocument/2006/relationships/image" Target="../media/image98.emf"/></Relationships>
</file>

<file path=ppt/slides/_rels/slide16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image" Target="../media/image100.emf"/></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emf"/></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emf"/></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7.emf"/><Relationship Id="rId1" Type="http://schemas.openxmlformats.org/officeDocument/2006/relationships/image" Target="../media/image106.emf"/></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emf"/></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4.emf"/><Relationship Id="rId1" Type="http://schemas.openxmlformats.org/officeDocument/2006/relationships/image" Target="../media/image113.e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6.emf"/><Relationship Id="rId1" Type="http://schemas.openxmlformats.org/officeDocument/2006/relationships/image" Target="../media/image115.em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0.png"/><Relationship Id="rId1" Type="http://schemas.openxmlformats.org/officeDocument/2006/relationships/image" Target="../media/image8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2.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em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31.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emf"/></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emf"/><Relationship Id="rId1" Type="http://schemas.openxmlformats.org/officeDocument/2006/relationships/image" Target="../media/image41.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emf"/></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emf"/><Relationship Id="rId1"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3400" y="2060848"/>
            <a:ext cx="7851648" cy="1828800"/>
          </a:xfrm>
        </p:spPr>
        <p:txBody>
          <a:bodyPr>
            <a:normAutofit fontScale="90000"/>
          </a:bodyPr>
          <a:lstStyle/>
          <a:p>
            <a:pPr algn="ctr" eaLnBrk="1" fontAlgn="auto" hangingPunct="1">
              <a:spcAft>
                <a:spcPts val="0"/>
              </a:spcAft>
              <a:defRPr/>
            </a:pPr>
            <a:r>
              <a:rPr lang="en-US" altLang="zh-CN" sz="8000" dirty="0"/>
              <a:t>Chapter 12</a:t>
            </a:r>
            <a:br>
              <a:rPr lang="en-US" altLang="zh-CN" sz="8000" dirty="0"/>
            </a:br>
            <a:r>
              <a:rPr lang="en-US" altLang="zh-CN" sz="8000" dirty="0"/>
              <a:t>Redox </a:t>
            </a:r>
            <a:r>
              <a:rPr lang="en-US" altLang="zh-TW" sz="8000" dirty="0"/>
              <a:t>Reaction</a:t>
            </a:r>
            <a:r>
              <a:rPr lang="en-US" altLang="zh-TW" sz="8000" dirty="0"/>
              <a:t>s</a:t>
            </a:r>
            <a:endParaRPr lang="zh-CN" altLang="en-US" sz="8000" dirty="0"/>
          </a:p>
        </p:txBody>
      </p:sp>
      <p:sp>
        <p:nvSpPr>
          <p:cNvPr id="3" name="副标题 2"/>
          <p:cNvSpPr>
            <a:spLocks noGrp="1"/>
          </p:cNvSpPr>
          <p:nvPr>
            <p:ph type="subTitle" idx="1"/>
          </p:nvPr>
        </p:nvSpPr>
        <p:spPr>
          <a:xfrm>
            <a:off x="533400" y="4725144"/>
            <a:ext cx="7854950" cy="976511"/>
          </a:xfrm>
        </p:spPr>
        <p:txBody>
          <a:bodyPr/>
          <a:lstStyle/>
          <a:p>
            <a:pPr marR="0" eaLnBrk="1" hangingPunct="1"/>
            <a:endParaRPr lang="en-US" altLang="zh-CN" sz="2800" b="1" dirty="0"/>
          </a:p>
          <a:p>
            <a:pPr marR="0" eaLnBrk="1" hangingPunct="1"/>
            <a:r>
              <a:rPr lang="en-US" altLang="zh-CN" sz="2800" b="1" dirty="0"/>
              <a:t>Wilt Gu</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20750"/>
            <a:ext cx="8229600" cy="923925"/>
          </a:xfrm>
        </p:spPr>
        <p:txBody>
          <a:bodyPr/>
          <a:lstStyle/>
          <a:p>
            <a:pPr eaLnBrk="1" hangingPunct="1"/>
            <a:r>
              <a:rPr lang="en-US" altLang="zh-CN" sz="3600"/>
              <a:t>Oxidation and Reduction are always company with each other</a:t>
            </a:r>
            <a:endParaRPr lang="zh-CN" altLang="en-US" sz="3600"/>
          </a:p>
        </p:txBody>
      </p:sp>
      <p:sp>
        <p:nvSpPr>
          <p:cNvPr id="3" name="内容占位符 2"/>
          <p:cNvSpPr>
            <a:spLocks noGrp="1"/>
          </p:cNvSpPr>
          <p:nvPr>
            <p:ph idx="1"/>
          </p:nvPr>
        </p:nvSpPr>
        <p:spPr>
          <a:xfrm>
            <a:off x="457200" y="1973263"/>
            <a:ext cx="8229600" cy="4479925"/>
          </a:xfrm>
        </p:spPr>
        <p:txBody>
          <a:bodyPr/>
          <a:lstStyle/>
          <a:p>
            <a:pPr eaLnBrk="1" hangingPunct="1"/>
            <a:r>
              <a:rPr lang="en-US" altLang="zh-CN" dirty="0">
                <a:latin typeface="Times New Roman" panose="02020603050405020304" pitchFamily="18" charset="0"/>
                <a:cs typeface="Times New Roman" panose="02020603050405020304" pitchFamily="18" charset="0"/>
              </a:rPr>
              <a:t>Electrons are actually transferred from reductant to oxidant during the reaction so oxidation should always be company with reduction.</a:t>
            </a:r>
            <a:endParaRPr lang="en-US" altLang="zh-CN" dirty="0">
              <a:latin typeface="Times New Roman" panose="02020603050405020304" pitchFamily="18" charset="0"/>
              <a:cs typeface="Times New Roman" panose="02020603050405020304" pitchFamily="18" charset="0"/>
            </a:endParaRPr>
          </a:p>
          <a:p>
            <a:pPr eaLnBrk="1" hangingPunct="1"/>
            <a:r>
              <a:rPr lang="en-US" altLang="zh-CN" dirty="0">
                <a:latin typeface="Times New Roman" panose="02020603050405020304" pitchFamily="18" charset="0"/>
                <a:cs typeface="Times New Roman" panose="02020603050405020304" pitchFamily="18" charset="0"/>
              </a:rPr>
              <a:t>The total number of electrons loss by the reductant should equal to the total number of electrons gained by the oxidant.</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684948" y="1212304"/>
            <a:ext cx="7774104" cy="4433391"/>
          </a:xfrm>
          <a:prstGeom prst="rect">
            <a:avLst/>
          </a:prstGeom>
        </p:spPr>
      </p:pic>
      <p:sp>
        <p:nvSpPr>
          <p:cNvPr id="3" name="文本框 2"/>
          <p:cNvSpPr txBox="1"/>
          <p:nvPr/>
        </p:nvSpPr>
        <p:spPr>
          <a:xfrm>
            <a:off x="4149090" y="1628775"/>
            <a:ext cx="288290" cy="252730"/>
          </a:xfrm>
          <a:prstGeom prst="rect">
            <a:avLst/>
          </a:prstGeom>
          <a:noFill/>
        </p:spPr>
        <p:txBody>
          <a:bodyPr wrap="square" rtlCol="0">
            <a:spAutoFit/>
          </a:bodyPr>
          <a:lstStyle/>
          <a:p>
            <a:r>
              <a:rPr lang="en-US" altLang="zh-CN" sz="1050" dirty="0"/>
              <a:t>|</a:t>
            </a:r>
            <a:endParaRPr lang="zh-CN" altLang="en-US" sz="105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lum bright="-20000" contrast="40000"/>
          </a:blip>
          <a:stretch>
            <a:fillRect/>
          </a:stretch>
        </p:blipFill>
        <p:spPr>
          <a:xfrm>
            <a:off x="539552" y="836712"/>
            <a:ext cx="8229600" cy="2291537"/>
          </a:xfrm>
          <a:prstGeom prst="rect">
            <a:avLst/>
          </a:prstGeom>
        </p:spPr>
      </p:pic>
      <p:pic>
        <p:nvPicPr>
          <p:cNvPr id="5" name="图片 4"/>
          <p:cNvPicPr>
            <a:picLocks noChangeAspect="1"/>
          </p:cNvPicPr>
          <p:nvPr/>
        </p:nvPicPr>
        <p:blipFill>
          <a:blip r:embed="rId2">
            <a:lum bright="-20000" contrast="40000"/>
          </a:blip>
          <a:stretch>
            <a:fillRect/>
          </a:stretch>
        </p:blipFill>
        <p:spPr>
          <a:xfrm>
            <a:off x="310000" y="3128249"/>
            <a:ext cx="8688704" cy="1143281"/>
          </a:xfrm>
          <a:prstGeom prst="rect">
            <a:avLst/>
          </a:prstGeom>
        </p:spPr>
      </p:pic>
      <p:pic>
        <p:nvPicPr>
          <p:cNvPr id="6" name="图片 5"/>
          <p:cNvPicPr>
            <a:picLocks noChangeAspect="1"/>
          </p:cNvPicPr>
          <p:nvPr/>
        </p:nvPicPr>
        <p:blipFill>
          <a:blip r:embed="rId3">
            <a:lum bright="-20000" contrast="40000"/>
          </a:blip>
          <a:stretch>
            <a:fillRect/>
          </a:stretch>
        </p:blipFill>
        <p:spPr>
          <a:xfrm>
            <a:off x="539552" y="4437112"/>
            <a:ext cx="7824915" cy="17403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0104" y="548680"/>
            <a:ext cx="8229600" cy="1143000"/>
          </a:xfrm>
        </p:spPr>
        <p:txBody>
          <a:bodyPr/>
          <a:lstStyle/>
          <a:p>
            <a:r>
              <a:rPr lang="en-US" altLang="zh-CN" sz="4000" dirty="0"/>
              <a:t>Standard electrode potentials are given for the </a:t>
            </a:r>
            <a:r>
              <a:rPr lang="en-GB" altLang="zh-CN" sz="4000" dirty="0"/>
              <a:t>reduction reaction</a:t>
            </a:r>
            <a:endParaRPr lang="zh-CN" altLang="en-US" sz="4000" dirty="0"/>
          </a:p>
        </p:txBody>
      </p:sp>
      <p:sp>
        <p:nvSpPr>
          <p:cNvPr id="3" name="内容占位符 2"/>
          <p:cNvSpPr>
            <a:spLocks noGrp="1"/>
          </p:cNvSpPr>
          <p:nvPr>
            <p:ph idx="1"/>
          </p:nvPr>
        </p:nvSpPr>
        <p:spPr>
          <a:xfrm>
            <a:off x="457200" y="1772817"/>
            <a:ext cx="8363272" cy="4551784"/>
          </a:xfrm>
        </p:spPr>
        <p:txBody>
          <a:bodyPr/>
          <a:lstStyle/>
          <a:p>
            <a:r>
              <a:rPr lang="en-US" altLang="zh-CN" sz="2400" dirty="0"/>
              <a:t>Given that half-cell reactions exist as equilibria and can occur as oxidation or as reduction, for purposes of standardizing the data there has to be an agreed convention.</a:t>
            </a:r>
            <a:endParaRPr lang="en-US" altLang="zh-CN" sz="2400" dirty="0"/>
          </a:p>
          <a:p>
            <a:r>
              <a:rPr lang="en-US" altLang="zh-CN" sz="2400" b="1" dirty="0">
                <a:solidFill>
                  <a:srgbClr val="FF0000"/>
                </a:solidFill>
              </a:rPr>
              <a:t>The standard electrode potential is always given for the reduction reaction</a:t>
            </a:r>
            <a:r>
              <a:rPr lang="en-US" altLang="zh-CN" sz="2400" dirty="0"/>
              <a:t>, in other words for the reaction with the oxidized species on the left and the reduced species on the right.</a:t>
            </a:r>
            <a:endParaRPr lang="en-US" altLang="zh-CN" sz="2400" dirty="0"/>
          </a:p>
          <a:p>
            <a:r>
              <a:rPr lang="en-US" altLang="zh-CN" sz="2400" dirty="0"/>
              <a:t>For this reason, standard electrode potential values, E</a:t>
            </a:r>
            <a:r>
              <a:rPr lang="en-US" altLang="zh-CN" sz="2400" i="1" strike="sngStrike" baseline="30000" dirty="0">
                <a:sym typeface="+mn-ea"/>
              </a:rPr>
              <a:t>o</a:t>
            </a:r>
            <a:r>
              <a:rPr lang="en-US" altLang="zh-CN" sz="2400" dirty="0"/>
              <a:t>, are sometimes known as </a:t>
            </a:r>
            <a:r>
              <a:rPr lang="en-US" altLang="zh-CN" sz="2400" b="1" dirty="0">
                <a:solidFill>
                  <a:srgbClr val="FF0000"/>
                </a:solidFill>
              </a:rPr>
              <a:t>standard reduction potentials</a:t>
            </a:r>
            <a:r>
              <a:rPr lang="en-US" altLang="zh-CN" sz="2400" dirty="0"/>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l="10117" t="7331"/>
          <a:stretch>
            <a:fillRect/>
          </a:stretch>
        </p:blipFill>
        <p:spPr>
          <a:xfrm>
            <a:off x="39730" y="1412776"/>
            <a:ext cx="9140782" cy="5256584"/>
          </a:xfrm>
          <a:prstGeom prst="rect">
            <a:avLst/>
          </a:prstGeom>
        </p:spPr>
      </p:pic>
      <p:sp>
        <p:nvSpPr>
          <p:cNvPr id="3" name="矩形 2"/>
          <p:cNvSpPr/>
          <p:nvPr/>
        </p:nvSpPr>
        <p:spPr>
          <a:xfrm>
            <a:off x="179512" y="861809"/>
            <a:ext cx="8064896" cy="523220"/>
          </a:xfrm>
          <a:prstGeom prst="rect">
            <a:avLst/>
          </a:prstGeom>
        </p:spPr>
        <p:txBody>
          <a:bodyPr wrap="square">
            <a:spAutoFit/>
          </a:bodyPr>
          <a:lstStyle/>
          <a:p>
            <a:r>
              <a:rPr lang="en-US" altLang="zh-CN" sz="2800" dirty="0"/>
              <a:t>Standard electrode potentials at 298 K</a:t>
            </a:r>
            <a:endParaRPr lang="zh-CN" altLang="en-US" sz="2800" dirty="0"/>
          </a:p>
        </p:txBody>
      </p:sp>
      <p:sp>
        <p:nvSpPr>
          <p:cNvPr id="6" name="矩形 5"/>
          <p:cNvSpPr/>
          <p:nvPr/>
        </p:nvSpPr>
        <p:spPr>
          <a:xfrm>
            <a:off x="5436096" y="4941168"/>
            <a:ext cx="251587" cy="20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364088" y="4913326"/>
            <a:ext cx="432048" cy="261610"/>
          </a:xfrm>
          <a:prstGeom prst="rect">
            <a:avLst/>
          </a:prstGeom>
          <a:noFill/>
        </p:spPr>
        <p:txBody>
          <a:bodyPr wrap="square" rtlCol="0">
            <a:spAutoFit/>
          </a:bodyPr>
          <a:lstStyle/>
          <a:p>
            <a:r>
              <a:rPr lang="en-US" altLang="zh-CN" sz="1100" dirty="0">
                <a:latin typeface="+mj-lt"/>
              </a:rPr>
              <a:t>2H</a:t>
            </a:r>
            <a:r>
              <a:rPr lang="en-US" altLang="zh-CN" sz="1100" baseline="30000" dirty="0">
                <a:latin typeface="+mj-lt"/>
              </a:rPr>
              <a:t>+</a:t>
            </a:r>
            <a:endParaRPr lang="zh-CN" altLang="en-US" sz="1100" baseline="30000" dirty="0">
              <a:latin typeface="+mj-l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764704"/>
            <a:ext cx="8229600" cy="4389437"/>
          </a:xfrm>
        </p:spPr>
        <p:txBody>
          <a:bodyPr/>
          <a:lstStyle/>
          <a:p>
            <a:r>
              <a:rPr lang="en-US" altLang="zh-CN" sz="2400" dirty="0"/>
              <a:t>The following points should be noted:</a:t>
            </a:r>
            <a:endParaRPr lang="en-US" altLang="zh-CN" sz="2400" dirty="0"/>
          </a:p>
          <a:p>
            <a:r>
              <a:rPr lang="en-US" altLang="zh-CN" sz="2400" dirty="0"/>
              <a:t>all </a:t>
            </a:r>
            <a:r>
              <a:rPr lang="en-US" altLang="zh-CN" sz="2400" i="1" dirty="0"/>
              <a:t>E</a:t>
            </a:r>
            <a:r>
              <a:rPr lang="en-US" altLang="zh-CN" sz="2400" i="1" strike="sngStrike" baseline="30000" dirty="0"/>
              <a:t>o</a:t>
            </a:r>
            <a:r>
              <a:rPr lang="el-GR" altLang="zh-CN" sz="2400" baseline="30000" dirty="0"/>
              <a:t> </a:t>
            </a:r>
            <a:r>
              <a:rPr lang="en-US" altLang="zh-CN" sz="2400" dirty="0"/>
              <a:t>values refer to the reduction reaction;</a:t>
            </a:r>
            <a:endParaRPr lang="en-US" altLang="zh-CN" sz="2400" dirty="0"/>
          </a:p>
          <a:p>
            <a:r>
              <a:rPr lang="en-US" altLang="zh-CN" sz="2400" dirty="0"/>
              <a:t>the </a:t>
            </a:r>
            <a:r>
              <a:rPr lang="en-US" altLang="zh-CN" sz="2400" i="1" dirty="0"/>
              <a:t>E</a:t>
            </a:r>
            <a:r>
              <a:rPr lang="en-US" altLang="zh-CN" sz="2400" i="1" strike="sngStrike" baseline="30000" dirty="0">
                <a:sym typeface="+mn-ea"/>
              </a:rPr>
              <a:t>o</a:t>
            </a:r>
            <a:r>
              <a:rPr lang="en-US" altLang="zh-CN" sz="2400" dirty="0"/>
              <a:t> values do not depend on the total number of electrons, so cannot be scaled up or down according to the stoichiometry of the equation;</a:t>
            </a:r>
            <a:endParaRPr lang="en-US" altLang="zh-CN" sz="2400" dirty="0"/>
          </a:p>
          <a:p>
            <a:r>
              <a:rPr lang="en-US" altLang="zh-CN" sz="2400" dirty="0"/>
              <a:t>the more positive the </a:t>
            </a:r>
            <a:r>
              <a:rPr lang="en-US" altLang="zh-CN" sz="2400" i="1" dirty="0"/>
              <a:t>E</a:t>
            </a:r>
            <a:r>
              <a:rPr lang="en-US" altLang="zh-CN" sz="2400" i="1" strike="sngStrike" baseline="30000" dirty="0">
                <a:sym typeface="+mn-ea"/>
              </a:rPr>
              <a:t>o</a:t>
            </a:r>
            <a:r>
              <a:rPr lang="en-US" altLang="zh-CN" sz="2400" dirty="0"/>
              <a:t> value for a half-cell, the more readily it is reduced.</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dirty="0"/>
              <a:t>Using standard electrode potential data</a:t>
            </a:r>
            <a:endParaRPr lang="zh-CN" altLang="en-US" sz="4800" dirty="0"/>
          </a:p>
        </p:txBody>
      </p:sp>
      <p:sp>
        <p:nvSpPr>
          <p:cNvPr id="3" name="内容占位符 2"/>
          <p:cNvSpPr>
            <a:spLocks noGrp="1"/>
          </p:cNvSpPr>
          <p:nvPr>
            <p:ph idx="1"/>
          </p:nvPr>
        </p:nvSpPr>
        <p:spPr/>
        <p:txBody>
          <a:bodyPr/>
          <a:lstStyle/>
          <a:p>
            <a:r>
              <a:rPr lang="en-US" altLang="zh-CN" dirty="0"/>
              <a:t>The fact that standard electrode potential data are all referenced to the same point (SHE) provides a relative scale for us to make predictions about redox reactions and the direction of electron flow.</a:t>
            </a:r>
            <a:endParaRPr lang="en-US" altLang="zh-CN" dirty="0"/>
          </a:p>
          <a:p>
            <a:r>
              <a:rPr lang="en-US" altLang="zh-CN" dirty="0"/>
              <a:t>We will look at three specific applications of using E</a:t>
            </a:r>
            <a:r>
              <a:rPr lang="en-US" altLang="zh-CN" sz="2800" i="1" strike="sngStrike" baseline="30000" dirty="0">
                <a:sym typeface="+mn-ea"/>
              </a:rPr>
              <a:t>o</a:t>
            </a:r>
            <a:r>
              <a:rPr lang="en-US" altLang="zh-CN" dirty="0"/>
              <a:t> data here.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363272" cy="707926"/>
          </a:xfrm>
        </p:spPr>
        <p:txBody>
          <a:bodyPr/>
          <a:lstStyle/>
          <a:p>
            <a:r>
              <a:rPr lang="en-US" altLang="zh-CN" sz="4400" dirty="0"/>
              <a:t>1. Calculating the cell potential, </a:t>
            </a:r>
            <a:r>
              <a:rPr lang="en-US" altLang="zh-CN" sz="4400" i="1" dirty="0"/>
              <a:t>E</a:t>
            </a:r>
            <a:r>
              <a:rPr lang="en-US" altLang="zh-CN" sz="4400" i="1" strike="sngStrike" baseline="30000" dirty="0">
                <a:sym typeface="+mn-ea"/>
              </a:rPr>
              <a:t>o</a:t>
            </a:r>
            <a:r>
              <a:rPr lang="en-GB" altLang="zh-CN" sz="4400" i="1" baseline="-25000" dirty="0"/>
              <a:t>cell</a:t>
            </a:r>
            <a:endParaRPr lang="zh-CN" altLang="en-US" sz="4400" baseline="-25000" dirty="0"/>
          </a:p>
        </p:txBody>
      </p:sp>
      <p:sp>
        <p:nvSpPr>
          <p:cNvPr id="3" name="内容占位符 2"/>
          <p:cNvSpPr>
            <a:spLocks noGrp="1"/>
          </p:cNvSpPr>
          <p:nvPr>
            <p:ph idx="1"/>
          </p:nvPr>
        </p:nvSpPr>
        <p:spPr>
          <a:xfrm>
            <a:off x="457200" y="1340769"/>
            <a:ext cx="8229600" cy="4983832"/>
          </a:xfrm>
        </p:spPr>
        <p:txBody>
          <a:bodyPr/>
          <a:lstStyle/>
          <a:p>
            <a:r>
              <a:rPr lang="en-US" altLang="zh-CN" dirty="0"/>
              <a:t>From the E</a:t>
            </a:r>
            <a:r>
              <a:rPr lang="en-US" altLang="zh-CN" sz="2800" i="1" strike="sngStrike" baseline="30000" dirty="0">
                <a:sym typeface="+mn-ea"/>
              </a:rPr>
              <a:t>o</a:t>
            </a:r>
            <a:r>
              <a:rPr lang="en-US" altLang="zh-CN" dirty="0"/>
              <a:t> values for any two half-cells, we can calculate the EMF for a voltaic cell in which they are connected. </a:t>
            </a:r>
            <a:endParaRPr lang="en-US" altLang="zh-CN" dirty="0"/>
          </a:p>
          <a:p>
            <a:r>
              <a:rPr lang="en-US" altLang="zh-CN" dirty="0"/>
              <a:t>By deducing the direction of electron flow, we can also predict the outcome of a redox reaction.</a:t>
            </a:r>
            <a:endParaRPr lang="en-US" altLang="zh-CN" dirty="0"/>
          </a:p>
          <a:p>
            <a:r>
              <a:rPr lang="en-US" altLang="zh-CN" b="1" dirty="0">
                <a:solidFill>
                  <a:srgbClr val="FF0000"/>
                </a:solidFill>
              </a:rPr>
              <a:t>The half-cell with the higher E</a:t>
            </a:r>
            <a:r>
              <a:rPr lang="en-US" altLang="zh-CN" sz="2800" b="1" i="1" strike="sngStrike" baseline="30000" dirty="0">
                <a:solidFill>
                  <a:srgbClr val="FF0000"/>
                </a:solidFill>
                <a:sym typeface="+mn-ea"/>
              </a:rPr>
              <a:t>o</a:t>
            </a:r>
            <a:r>
              <a:rPr lang="en-US" altLang="zh-CN" b="1" dirty="0">
                <a:solidFill>
                  <a:srgbClr val="FF0000"/>
                </a:solidFill>
              </a:rPr>
              <a:t> value will be reduced, and the half-cell with the lower E</a:t>
            </a:r>
            <a:r>
              <a:rPr lang="en-US" altLang="zh-CN" sz="2800" b="1" i="1" strike="sngStrike" baseline="30000" dirty="0">
                <a:solidFill>
                  <a:srgbClr val="FF0000"/>
                </a:solidFill>
                <a:sym typeface="+mn-ea"/>
              </a:rPr>
              <a:t>o</a:t>
            </a:r>
            <a:r>
              <a:rPr lang="en-US" altLang="zh-CN" b="1" dirty="0">
                <a:solidFill>
                  <a:srgbClr val="FF0000"/>
                </a:solidFill>
              </a:rPr>
              <a:t> value will be oxidized</a:t>
            </a:r>
            <a:r>
              <a:rPr lang="en-US" altLang="zh-CN" dirty="0"/>
              <a:t>. </a:t>
            </a:r>
            <a:endParaRPr lang="en-US" altLang="zh-CN" dirty="0"/>
          </a:p>
          <a:p>
            <a:r>
              <a:rPr lang="en-US" altLang="zh-CN" dirty="0"/>
              <a:t>As the cell potential is the difference in the tendencies of these two half-cells to be reduced, we can calculate it by substituting the appropriate values into the following expression: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lum bright="-20000" contrast="40000"/>
          </a:blip>
          <a:stretch>
            <a:fillRect/>
          </a:stretch>
        </p:blipFill>
        <p:spPr>
          <a:xfrm>
            <a:off x="319142" y="1052736"/>
            <a:ext cx="8505715" cy="648072"/>
          </a:xfrm>
          <a:prstGeom prst="rect">
            <a:avLst/>
          </a:prstGeom>
        </p:spPr>
      </p:pic>
      <p:sp>
        <p:nvSpPr>
          <p:cNvPr id="3" name="内容占位符 2"/>
          <p:cNvSpPr>
            <a:spLocks noGrp="1"/>
          </p:cNvSpPr>
          <p:nvPr>
            <p:ph idx="1"/>
          </p:nvPr>
        </p:nvSpPr>
        <p:spPr/>
        <p:txBody>
          <a:bodyPr/>
          <a:lstStyle/>
          <a:p>
            <a:r>
              <a:rPr lang="en-US" altLang="zh-CN" dirty="0"/>
              <a:t>Note the following:</a:t>
            </a:r>
            <a:endParaRPr lang="en-US" altLang="zh-CN" dirty="0"/>
          </a:p>
          <a:p>
            <a:pPr lvl="1"/>
            <a:r>
              <a:rPr lang="en-US" altLang="zh-CN" dirty="0"/>
              <a:t>The E</a:t>
            </a:r>
            <a:r>
              <a:rPr lang="en-US" altLang="zh-CN" i="1" strike="sngStrike" baseline="30000" dirty="0">
                <a:sym typeface="+mn-ea"/>
              </a:rPr>
              <a:t>o</a:t>
            </a:r>
            <a:r>
              <a:rPr lang="en-US" altLang="zh-CN" dirty="0"/>
              <a:t> values used in this expression must be the reduction potentials as supplied in data tables. </a:t>
            </a:r>
            <a:r>
              <a:rPr lang="en-US" altLang="zh-CN" b="1" dirty="0">
                <a:solidFill>
                  <a:srgbClr val="FF0000"/>
                </a:solidFill>
              </a:rPr>
              <a:t>Do not invert them before substituting into the equation</a:t>
            </a:r>
            <a:r>
              <a:rPr lang="en-US" altLang="zh-CN" dirty="0"/>
              <a:t>!</a:t>
            </a:r>
            <a:endParaRPr lang="en-US" altLang="zh-CN" dirty="0"/>
          </a:p>
          <a:p>
            <a:pPr lvl="1"/>
            <a:r>
              <a:rPr lang="en-US" altLang="zh-CN" b="1" dirty="0">
                <a:solidFill>
                  <a:srgbClr val="FF0000"/>
                </a:solidFill>
              </a:rPr>
              <a:t>The E</a:t>
            </a:r>
            <a:r>
              <a:rPr lang="en-US" altLang="zh-CN" b="1" i="1" strike="sngStrike" baseline="30000" dirty="0">
                <a:solidFill>
                  <a:srgbClr val="FF0000"/>
                </a:solidFill>
                <a:sym typeface="+mn-ea"/>
              </a:rPr>
              <a:t>o</a:t>
            </a:r>
            <a:r>
              <a:rPr lang="en-US" altLang="zh-CN" b="1" dirty="0">
                <a:solidFill>
                  <a:srgbClr val="FF0000"/>
                </a:solidFill>
              </a:rPr>
              <a:t> values do not have to be multiplied according to the stoichiometry of the redox equation. </a:t>
            </a:r>
            <a:r>
              <a:rPr lang="en-US" altLang="zh-CN" dirty="0"/>
              <a:t>This is because they are intensive quantities and do not depend on the total number of electrons shown in the equation.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07504" y="586602"/>
            <a:ext cx="8922842" cy="1478057"/>
          </a:xfrm>
          <a:prstGeom prst="rect">
            <a:avLst/>
          </a:prstGeom>
        </p:spPr>
      </p:pic>
      <p:pic>
        <p:nvPicPr>
          <p:cNvPr id="3" name="图片 2"/>
          <p:cNvPicPr>
            <a:picLocks noChangeAspect="1"/>
          </p:cNvPicPr>
          <p:nvPr/>
        </p:nvPicPr>
        <p:blipFill>
          <a:blip r:embed="rId2">
            <a:lum bright="-20000" contrast="40000"/>
          </a:blip>
          <a:stretch>
            <a:fillRect/>
          </a:stretch>
        </p:blipFill>
        <p:spPr>
          <a:xfrm>
            <a:off x="107504" y="2060848"/>
            <a:ext cx="8383837" cy="43952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51520" y="836712"/>
            <a:ext cx="8485459" cy="22103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050"/>
            <a:ext cx="8229600" cy="5416550"/>
          </a:xfrm>
        </p:spPr>
        <p:txBody>
          <a:bodyPr/>
          <a:lstStyle/>
          <a:p>
            <a:pPr eaLnBrk="1" hangingPunct="1"/>
            <a:r>
              <a:rPr lang="en-US" altLang="zh-CN">
                <a:latin typeface="Times New Roman" panose="02020603050405020304" pitchFamily="18" charset="0"/>
                <a:cs typeface="Times New Roman" panose="02020603050405020304" pitchFamily="18" charset="0"/>
              </a:rPr>
              <a:t>Any reactions that contain transfer of electrons are all redox reactions. </a:t>
            </a:r>
            <a:endParaRPr lang="en-US" altLang="zh-CN">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Any reactions that contain change of oxidation number for any of the elements involved are all redox reactions.</a:t>
            </a:r>
            <a:endParaRPr lang="en-US" altLang="zh-CN">
              <a:latin typeface="Times New Roman" panose="02020603050405020304" pitchFamily="18" charset="0"/>
              <a:cs typeface="Times New Roman" panose="02020603050405020304" pitchFamily="18" charset="0"/>
            </a:endParaRPr>
          </a:p>
          <a:p>
            <a:pPr eaLnBrk="1" hangingPunct="1"/>
            <a:endParaRPr lang="zh-CN" altLang="en-US">
              <a:latin typeface="Times New Roman" panose="02020603050405020304" pitchFamily="18" charset="0"/>
              <a:cs typeface="Times New Roman" panose="02020603050405020304" pitchFamily="18" charset="0"/>
            </a:endParaRPr>
          </a:p>
          <a:p>
            <a:pPr eaLnBrk="1" hangingPunct="1"/>
            <a:r>
              <a:rPr lang="en-US" altLang="zh-CN">
                <a:cs typeface="Times New Roman" panose="02020603050405020304" pitchFamily="18" charset="0"/>
              </a:rPr>
              <a:t>All chemical reactions can be divided in 2 categories:</a:t>
            </a:r>
            <a:endParaRPr lang="en-US" altLang="zh-CN">
              <a:cs typeface="Times New Roman" panose="02020603050405020304" pitchFamily="18" charset="0"/>
            </a:endParaRPr>
          </a:p>
          <a:p>
            <a:pPr eaLnBrk="1" hangingPunct="1"/>
            <a:r>
              <a:rPr lang="en-US" altLang="zh-CN" b="1">
                <a:solidFill>
                  <a:srgbClr val="FF0000"/>
                </a:solidFill>
                <a:cs typeface="Times New Roman" panose="02020603050405020304" pitchFamily="18" charset="0"/>
              </a:rPr>
              <a:t>Redox reaction </a:t>
            </a:r>
            <a:r>
              <a:rPr lang="en-US" altLang="zh-CN">
                <a:cs typeface="Times New Roman" panose="02020603050405020304" pitchFamily="18" charset="0"/>
              </a:rPr>
              <a:t>and </a:t>
            </a:r>
            <a:r>
              <a:rPr lang="en-US" altLang="zh-CN" b="1">
                <a:solidFill>
                  <a:srgbClr val="FF0000"/>
                </a:solidFill>
                <a:cs typeface="Times New Roman" panose="02020603050405020304" pitchFamily="18" charset="0"/>
              </a:rPr>
              <a:t>Non-redox reaction</a:t>
            </a:r>
            <a:endParaRPr lang="zh-CN" altLang="en-US" b="1">
              <a:solidFill>
                <a:srgbClr val="FF0000"/>
              </a:solidFill>
              <a:cs typeface="Times New Roman" panose="02020603050405020304" pitchFamily="18" charset="0"/>
            </a:endParaRPr>
          </a:p>
          <a:p>
            <a:pPr eaLnBrk="1" hangingPunct="1"/>
            <a:endParaRPr lang="en-US" altLang="zh-CN">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0081" y="615257"/>
            <a:ext cx="8383837" cy="5627485"/>
          </a:xfrm>
          <a:prstGeom prst="rect">
            <a:avLst/>
          </a:prstGeom>
        </p:spPr>
      </p:pic>
      <p:sp>
        <p:nvSpPr>
          <p:cNvPr id="3" name="文本框 2"/>
          <p:cNvSpPr txBox="1"/>
          <p:nvPr/>
        </p:nvSpPr>
        <p:spPr>
          <a:xfrm>
            <a:off x="611560" y="4365104"/>
            <a:ext cx="7864326" cy="400110"/>
          </a:xfrm>
          <a:prstGeom prst="rect">
            <a:avLst/>
          </a:prstGeom>
          <a:solidFill>
            <a:srgbClr val="FFFFE1"/>
          </a:solidFill>
        </p:spPr>
        <p:txBody>
          <a:bodyPr wrap="square" rtlCol="0">
            <a:spAutoFit/>
          </a:bodyPr>
          <a:lstStyle/>
          <a:p>
            <a:r>
              <a:rPr lang="en-US" altLang="zh-CN" sz="2000" b="0" dirty="0">
                <a:latin typeface="Times New Roman" panose="02020603050405020304" pitchFamily="18" charset="0"/>
                <a:cs typeface="Times New Roman" panose="02020603050405020304" pitchFamily="18" charset="0"/>
              </a:rPr>
              <a:t>Pt (s) | Mn</a:t>
            </a:r>
            <a:r>
              <a:rPr lang="en-US" altLang="zh-CN" sz="2000" b="0" baseline="30000" dirty="0">
                <a:latin typeface="Times New Roman" panose="02020603050405020304" pitchFamily="18" charset="0"/>
                <a:cs typeface="Times New Roman" panose="02020603050405020304" pitchFamily="18" charset="0"/>
              </a:rPr>
              <a:t>2+</a:t>
            </a:r>
            <a:r>
              <a:rPr lang="en-US" altLang="zh-CN" sz="2000" b="0" dirty="0">
                <a:latin typeface="Times New Roman" panose="02020603050405020304" pitchFamily="18" charset="0"/>
                <a:cs typeface="Times New Roman" panose="02020603050405020304" pitchFamily="18" charset="0"/>
              </a:rPr>
              <a:t> (aq), MnO</a:t>
            </a:r>
            <a:r>
              <a:rPr lang="en-US" altLang="zh-CN" sz="2000" b="0" baseline="-25000" dirty="0">
                <a:latin typeface="Times New Roman" panose="02020603050405020304" pitchFamily="18" charset="0"/>
                <a:cs typeface="Times New Roman" panose="02020603050405020304" pitchFamily="18" charset="0"/>
              </a:rPr>
              <a:t>4</a:t>
            </a:r>
            <a:r>
              <a:rPr lang="en-US" altLang="zh-CN" sz="2000" b="0" baseline="3000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 (aq), H</a:t>
            </a:r>
            <a:r>
              <a:rPr lang="en-US" altLang="zh-CN" sz="2000" b="0" baseline="3000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 (aq) || IO</a:t>
            </a:r>
            <a:r>
              <a:rPr lang="en-US" altLang="zh-CN" sz="2000" b="0" baseline="-25000" dirty="0">
                <a:latin typeface="Times New Roman" panose="02020603050405020304" pitchFamily="18" charset="0"/>
                <a:cs typeface="Times New Roman" panose="02020603050405020304" pitchFamily="18" charset="0"/>
              </a:rPr>
              <a:t>4</a:t>
            </a:r>
            <a:r>
              <a:rPr lang="en-US" altLang="zh-CN" sz="2000" b="0" baseline="3000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 (aq), IO</a:t>
            </a:r>
            <a:r>
              <a:rPr lang="en-US" altLang="zh-CN" sz="2000" b="0" baseline="-25000" dirty="0">
                <a:latin typeface="Times New Roman" panose="02020603050405020304" pitchFamily="18" charset="0"/>
                <a:cs typeface="Times New Roman" panose="02020603050405020304" pitchFamily="18" charset="0"/>
              </a:rPr>
              <a:t>3</a:t>
            </a:r>
            <a:r>
              <a:rPr lang="en-US" altLang="zh-CN" sz="2000" b="0" baseline="3000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 (aq), H</a:t>
            </a:r>
            <a:r>
              <a:rPr lang="en-US" altLang="zh-CN" sz="2000" b="0" baseline="30000" dirty="0">
                <a:latin typeface="Times New Roman" panose="02020603050405020304" pitchFamily="18" charset="0"/>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 (aq) | Pt (s) </a:t>
            </a:r>
            <a:endParaRPr lang="zh-CN" altLang="en-US" sz="2000" b="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363272" cy="635918"/>
          </a:xfrm>
        </p:spPr>
        <p:txBody>
          <a:bodyPr/>
          <a:lstStyle/>
          <a:p>
            <a:r>
              <a:rPr lang="en-US" altLang="zh-CN" sz="4000" dirty="0"/>
              <a:t>2. Determining spontaneity of a reaction</a:t>
            </a:r>
            <a:endParaRPr lang="zh-CN" altLang="en-US" sz="4000" dirty="0"/>
          </a:p>
        </p:txBody>
      </p:sp>
      <p:sp>
        <p:nvSpPr>
          <p:cNvPr id="3" name="内容占位符 2"/>
          <p:cNvSpPr>
            <a:spLocks noGrp="1"/>
          </p:cNvSpPr>
          <p:nvPr>
            <p:ph idx="1"/>
          </p:nvPr>
        </p:nvSpPr>
        <p:spPr>
          <a:xfrm>
            <a:off x="457200" y="1340769"/>
            <a:ext cx="8229600" cy="4983832"/>
          </a:xfrm>
        </p:spPr>
        <p:txBody>
          <a:bodyPr/>
          <a:lstStyle/>
          <a:p>
            <a:r>
              <a:rPr lang="en-US" altLang="zh-CN" dirty="0"/>
              <a:t>As E</a:t>
            </a:r>
            <a:r>
              <a:rPr lang="en-US" altLang="zh-CN" i="1" strike="sngStrike" baseline="30000" dirty="0">
                <a:sym typeface="+mn-ea"/>
              </a:rPr>
              <a:t>o</a:t>
            </a:r>
            <a:r>
              <a:rPr lang="en-US" altLang="zh-CN" dirty="0"/>
              <a:t> values can be used to predict the redox change that will occur among a mixture of reactants, it follows we can use them to determine whether a particular reaction will occur spontaneously. This is based on the fact that a voltaic cell will always run in the direction that gives a positive value for the E</a:t>
            </a:r>
            <a:r>
              <a:rPr lang="en-US" altLang="zh-CN" i="1" strike="sngStrike" baseline="30000" dirty="0">
                <a:sym typeface="+mn-ea"/>
              </a:rPr>
              <a:t>o</a:t>
            </a:r>
            <a:r>
              <a:rPr lang="en-US" altLang="zh-CN" baseline="30000" dirty="0"/>
              <a:t> </a:t>
            </a:r>
            <a:r>
              <a:rPr lang="en-US" altLang="zh-CN" dirty="0"/>
              <a:t>cell.</a:t>
            </a:r>
            <a:endParaRPr lang="en-US" altLang="zh-CN" dirty="0"/>
          </a:p>
          <a:p>
            <a:pPr lvl="1"/>
            <a:r>
              <a:rPr lang="en-US" altLang="zh-CN" dirty="0"/>
              <a:t>If E</a:t>
            </a:r>
            <a:r>
              <a:rPr lang="en-US" altLang="zh-CN" i="1" strike="sngStrike" baseline="30000" dirty="0">
                <a:sym typeface="+mn-ea"/>
              </a:rPr>
              <a:t>o</a:t>
            </a:r>
            <a:r>
              <a:rPr lang="en-US" altLang="zh-CN" baseline="30000" dirty="0"/>
              <a:t> </a:t>
            </a:r>
            <a:r>
              <a:rPr lang="en-US" altLang="zh-CN" dirty="0"/>
              <a:t>cell is positive, the reaction is spontaneous as written.</a:t>
            </a:r>
            <a:endParaRPr lang="en-US" altLang="zh-CN" dirty="0"/>
          </a:p>
          <a:p>
            <a:pPr lvl="1"/>
            <a:r>
              <a:rPr lang="en-US" altLang="zh-CN" dirty="0"/>
              <a:t>If E</a:t>
            </a:r>
            <a:r>
              <a:rPr lang="en-US" altLang="zh-CN" i="1" strike="sngStrike" baseline="30000" dirty="0">
                <a:sym typeface="+mn-ea"/>
              </a:rPr>
              <a:t>o</a:t>
            </a:r>
            <a:r>
              <a:rPr lang="en-US" altLang="zh-CN" baseline="30000" dirty="0"/>
              <a:t> </a:t>
            </a:r>
            <a:r>
              <a:rPr lang="en-US" altLang="zh-CN" dirty="0"/>
              <a:t>cell is negative, the reaction is non-spontaneous, and the reverse reaction is spontaneous.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899592" y="908720"/>
            <a:ext cx="7342468" cy="2016224"/>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29270" y="1028109"/>
            <a:ext cx="8485459" cy="4801782"/>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51520"/>
            <a:ext cx="8229600" cy="1143000"/>
          </a:xfrm>
        </p:spPr>
        <p:txBody>
          <a:bodyPr/>
          <a:lstStyle/>
          <a:p>
            <a:r>
              <a:rPr lang="en-US" altLang="zh-CN" sz="4000" dirty="0"/>
              <a:t>Electrode potential and free energy change (</a:t>
            </a:r>
            <a:r>
              <a:rPr lang="en-US" altLang="zh-CN" sz="4000" dirty="0" err="1"/>
              <a:t>E</a:t>
            </a:r>
            <a:r>
              <a:rPr lang="en-US" altLang="zh-CN" sz="4000" baseline="-25000" dirty="0" err="1"/>
              <a:t>cell</a:t>
            </a:r>
            <a:r>
              <a:rPr lang="en-US" altLang="zh-CN" sz="4000" dirty="0"/>
              <a:t> and </a:t>
            </a:r>
            <a:r>
              <a:rPr lang="el-GR" altLang="zh-CN" sz="4000" dirty="0"/>
              <a:t>Δ</a:t>
            </a:r>
            <a:r>
              <a:rPr lang="en-US" altLang="zh-CN" sz="4000" dirty="0"/>
              <a:t>G)</a:t>
            </a:r>
            <a:endParaRPr lang="zh-CN" altLang="en-US" sz="4000" dirty="0"/>
          </a:p>
        </p:txBody>
      </p:sp>
      <p:sp>
        <p:nvSpPr>
          <p:cNvPr id="3" name="内容占位符 2"/>
          <p:cNvSpPr>
            <a:spLocks noGrp="1"/>
          </p:cNvSpPr>
          <p:nvPr>
            <p:ph idx="1"/>
          </p:nvPr>
        </p:nvSpPr>
        <p:spPr>
          <a:xfrm>
            <a:off x="251520" y="1412658"/>
            <a:ext cx="8712968" cy="4968551"/>
          </a:xfrm>
        </p:spPr>
        <p:txBody>
          <a:bodyPr/>
          <a:lstStyle/>
          <a:p>
            <a:r>
              <a:rPr lang="en-US" altLang="zh-CN" sz="2000" dirty="0"/>
              <a:t>We have now come across two quantitative measures of the </a:t>
            </a:r>
            <a:r>
              <a:rPr lang="en-US" altLang="zh-CN" sz="2000" b="1" dirty="0">
                <a:solidFill>
                  <a:srgbClr val="FF0000"/>
                </a:solidFill>
              </a:rPr>
              <a:t>spontaneity of a reaction, E</a:t>
            </a:r>
            <a:r>
              <a:rPr lang="en-US" altLang="zh-CN" sz="2000" b="1" i="1" strike="sngStrike" baseline="30000" dirty="0">
                <a:solidFill>
                  <a:srgbClr val="FF0000"/>
                </a:solidFill>
                <a:sym typeface="+mn-ea"/>
              </a:rPr>
              <a:t>o</a:t>
            </a:r>
            <a:r>
              <a:rPr lang="en-US" altLang="zh-CN" sz="2000" b="1" baseline="-25000" dirty="0">
                <a:solidFill>
                  <a:srgbClr val="FF0000"/>
                </a:solidFill>
              </a:rPr>
              <a:t>cell</a:t>
            </a:r>
            <a:r>
              <a:rPr lang="en-US" altLang="zh-CN" sz="2000" b="1" dirty="0">
                <a:solidFill>
                  <a:srgbClr val="FF0000"/>
                </a:solidFill>
              </a:rPr>
              <a:t> and the free energy, </a:t>
            </a:r>
            <a:r>
              <a:rPr lang="el-GR" altLang="zh-CN" sz="2000" b="1" dirty="0">
                <a:solidFill>
                  <a:srgbClr val="FF0000"/>
                </a:solidFill>
              </a:rPr>
              <a:t>Δ</a:t>
            </a:r>
            <a:r>
              <a:rPr lang="en-US" altLang="zh-CN" sz="2000" b="1" dirty="0">
                <a:solidFill>
                  <a:srgbClr val="FF0000"/>
                </a:solidFill>
              </a:rPr>
              <a:t>G</a:t>
            </a:r>
            <a:r>
              <a:rPr lang="en-US" altLang="zh-CN" sz="2000" b="1" i="1" strike="sngStrike" baseline="30000" dirty="0">
                <a:solidFill>
                  <a:srgbClr val="FF0000"/>
                </a:solidFill>
                <a:sym typeface="+mn-ea"/>
              </a:rPr>
              <a:t>o</a:t>
            </a:r>
            <a:r>
              <a:rPr lang="en-US" altLang="zh-CN" sz="2000" b="1" dirty="0">
                <a:solidFill>
                  <a:srgbClr val="FF0000"/>
                </a:solidFill>
              </a:rPr>
              <a:t>. </a:t>
            </a:r>
            <a:endParaRPr lang="en-US" altLang="zh-CN" sz="2000" b="1" dirty="0">
              <a:solidFill>
                <a:srgbClr val="FF0000"/>
              </a:solidFill>
            </a:endParaRPr>
          </a:p>
          <a:p>
            <a:r>
              <a:rPr lang="en-US" altLang="zh-CN" sz="2000" dirty="0"/>
              <a:t>These two values are directly related through the equation:</a:t>
            </a:r>
            <a:endParaRPr lang="en-US" altLang="zh-CN" sz="2000" dirty="0"/>
          </a:p>
          <a:p>
            <a:endParaRPr lang="en-US" altLang="zh-CN" sz="2000" dirty="0"/>
          </a:p>
          <a:p>
            <a:r>
              <a:rPr lang="en-US" altLang="zh-CN" sz="2000" dirty="0"/>
              <a:t>n = number of moles of electrons transferred per mol of reaction;</a:t>
            </a:r>
            <a:endParaRPr lang="en-US" altLang="zh-CN" sz="2000" dirty="0"/>
          </a:p>
          <a:p>
            <a:r>
              <a:rPr lang="en-US" altLang="zh-CN" sz="2000" dirty="0"/>
              <a:t>F = the charge carried by 1 mole of electrons, known as the Faraday constant (it has a value of approximately 96 500 C mol</a:t>
            </a:r>
            <a:r>
              <a:rPr lang="en-US" altLang="zh-CN" sz="2000" baseline="30000" dirty="0"/>
              <a:t>–1</a:t>
            </a:r>
            <a:r>
              <a:rPr lang="en-US" altLang="zh-CN" sz="2000" dirty="0"/>
              <a:t>).</a:t>
            </a:r>
            <a:endParaRPr lang="en-US" altLang="zh-CN" sz="2000" dirty="0"/>
          </a:p>
          <a:p>
            <a:r>
              <a:rPr lang="en-US" altLang="zh-CN" sz="2000" dirty="0"/>
              <a:t>The units of the terms in this equation confirm the relationship:</a:t>
            </a:r>
            <a:endParaRPr lang="en-US" altLang="zh-CN" sz="2000" dirty="0"/>
          </a:p>
          <a:p>
            <a:r>
              <a:rPr lang="el-GR" altLang="zh-CN" sz="2000" dirty="0"/>
              <a:t>Δ</a:t>
            </a:r>
            <a:r>
              <a:rPr lang="en-US" altLang="zh-CN" sz="2000" dirty="0"/>
              <a:t>G</a:t>
            </a:r>
            <a:r>
              <a:rPr lang="en-US" altLang="zh-CN" sz="2000" i="1" strike="sngStrike" baseline="30000" dirty="0">
                <a:sym typeface="+mn-ea"/>
              </a:rPr>
              <a:t>o</a:t>
            </a:r>
            <a:r>
              <a:rPr lang="en-US" altLang="zh-CN" sz="2000" dirty="0"/>
              <a:t> (J mol</a:t>
            </a:r>
            <a:r>
              <a:rPr lang="en-US" altLang="zh-CN" sz="2000" baseline="30000" dirty="0"/>
              <a:t>-1</a:t>
            </a:r>
            <a:r>
              <a:rPr lang="en-US" altLang="zh-CN" sz="2000" dirty="0"/>
              <a:t>) = –n (mol mol</a:t>
            </a:r>
            <a:r>
              <a:rPr lang="en-US" altLang="zh-CN" sz="2000" baseline="30000" dirty="0"/>
              <a:t>-1</a:t>
            </a:r>
            <a:r>
              <a:rPr lang="en-US" altLang="zh-CN" sz="2000" dirty="0"/>
              <a:t>) F (C mol</a:t>
            </a:r>
            <a:r>
              <a:rPr lang="en-US" altLang="zh-CN" sz="2000" baseline="30000" dirty="0"/>
              <a:t>–1</a:t>
            </a:r>
            <a:r>
              <a:rPr lang="en-US" altLang="zh-CN" sz="2000" dirty="0"/>
              <a:t>) E</a:t>
            </a:r>
            <a:r>
              <a:rPr lang="en-US" altLang="zh-CN" sz="2000" i="1" strike="sngStrike" baseline="30000" dirty="0">
                <a:sym typeface="+mn-ea"/>
              </a:rPr>
              <a:t>o</a:t>
            </a:r>
            <a:r>
              <a:rPr lang="en-US" altLang="zh-CN" sz="2000" dirty="0"/>
              <a:t> (V)   as   J = C × V</a:t>
            </a:r>
            <a:endParaRPr lang="en-US" altLang="zh-CN" sz="2000" dirty="0"/>
          </a:p>
        </p:txBody>
      </p:sp>
      <p:pic>
        <p:nvPicPr>
          <p:cNvPr id="4" name="图片 3"/>
          <p:cNvPicPr>
            <a:picLocks noChangeAspect="1"/>
          </p:cNvPicPr>
          <p:nvPr/>
        </p:nvPicPr>
        <p:blipFill>
          <a:blip r:embed="rId1">
            <a:lum bright="-20000" contrast="40000"/>
          </a:blip>
          <a:stretch>
            <a:fillRect/>
          </a:stretch>
        </p:blipFill>
        <p:spPr>
          <a:xfrm>
            <a:off x="2988310" y="2420620"/>
            <a:ext cx="2155825" cy="413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92696"/>
            <a:ext cx="8280920" cy="5415880"/>
          </a:xfrm>
        </p:spPr>
        <p:txBody>
          <a:bodyPr/>
          <a:lstStyle/>
          <a:p>
            <a:r>
              <a:rPr lang="en-US" altLang="zh-CN" sz="2400" dirty="0"/>
              <a:t>The negative sign in the equation indicates that E and G have opposite signs:</a:t>
            </a:r>
            <a:endParaRPr lang="en-US" altLang="zh-CN" sz="2400" dirty="0"/>
          </a:p>
          <a:p>
            <a:pPr lvl="1"/>
            <a:r>
              <a:rPr lang="en-US" altLang="zh-CN" sz="2200" b="1" dirty="0">
                <a:solidFill>
                  <a:srgbClr val="FF0000"/>
                </a:solidFill>
              </a:rPr>
              <a:t>when E</a:t>
            </a:r>
            <a:r>
              <a:rPr lang="en-US" altLang="zh-CN" sz="2200" b="1" i="1" strike="sngStrike" baseline="30000" dirty="0">
                <a:solidFill>
                  <a:srgbClr val="FF0000"/>
                </a:solidFill>
                <a:sym typeface="+mn-ea"/>
              </a:rPr>
              <a:t>o</a:t>
            </a:r>
            <a:r>
              <a:rPr lang="en-US" altLang="zh-CN" sz="2200" b="1" baseline="-25000" dirty="0">
                <a:solidFill>
                  <a:srgbClr val="FF0000"/>
                </a:solidFill>
              </a:rPr>
              <a:t>cell</a:t>
            </a:r>
            <a:r>
              <a:rPr lang="en-US" altLang="zh-CN" sz="2200" b="1" dirty="0">
                <a:solidFill>
                  <a:srgbClr val="FF0000"/>
                </a:solidFill>
              </a:rPr>
              <a:t> is positive, </a:t>
            </a:r>
            <a:r>
              <a:rPr lang="el-GR" altLang="zh-CN" sz="2200" b="1" dirty="0">
                <a:solidFill>
                  <a:srgbClr val="FF0000"/>
                </a:solidFill>
              </a:rPr>
              <a:t>Δ</a:t>
            </a:r>
            <a:r>
              <a:rPr lang="en-US" altLang="zh-CN" sz="2200" b="1" dirty="0">
                <a:solidFill>
                  <a:srgbClr val="FF0000"/>
                </a:solidFill>
              </a:rPr>
              <a:t>G</a:t>
            </a:r>
            <a:r>
              <a:rPr lang="en-US" altLang="zh-CN" sz="2200" b="1" i="1" strike="sngStrike" baseline="30000" dirty="0">
                <a:solidFill>
                  <a:srgbClr val="FF0000"/>
                </a:solidFill>
                <a:sym typeface="+mn-ea"/>
              </a:rPr>
              <a:t>o</a:t>
            </a:r>
            <a:r>
              <a:rPr lang="en-US" altLang="zh-CN" sz="2200" b="1" dirty="0">
                <a:solidFill>
                  <a:srgbClr val="FF0000"/>
                </a:solidFill>
              </a:rPr>
              <a:t> is negative, so the reaction is spontaneous;</a:t>
            </a:r>
            <a:endParaRPr lang="en-US" altLang="zh-CN" sz="2200" b="1" dirty="0">
              <a:solidFill>
                <a:srgbClr val="FF0000"/>
              </a:solidFill>
            </a:endParaRPr>
          </a:p>
          <a:p>
            <a:pPr lvl="1"/>
            <a:r>
              <a:rPr lang="en-US" altLang="zh-CN" sz="2200" b="1" dirty="0">
                <a:solidFill>
                  <a:srgbClr val="FF0000"/>
                </a:solidFill>
              </a:rPr>
              <a:t>when E</a:t>
            </a:r>
            <a:r>
              <a:rPr lang="en-US" altLang="zh-CN" sz="2200" b="1" i="1" strike="sngStrike" baseline="30000" dirty="0">
                <a:solidFill>
                  <a:srgbClr val="FF0000"/>
                </a:solidFill>
                <a:sym typeface="+mn-ea"/>
              </a:rPr>
              <a:t>o</a:t>
            </a:r>
            <a:r>
              <a:rPr lang="en-US" altLang="zh-CN" sz="2200" b="1" baseline="-25000" dirty="0">
                <a:solidFill>
                  <a:srgbClr val="FF0000"/>
                </a:solidFill>
              </a:rPr>
              <a:t>cell</a:t>
            </a:r>
            <a:r>
              <a:rPr lang="en-US" altLang="zh-CN" sz="2200" b="1" dirty="0">
                <a:solidFill>
                  <a:srgbClr val="FF0000"/>
                </a:solidFill>
              </a:rPr>
              <a:t> is negative, </a:t>
            </a:r>
            <a:r>
              <a:rPr lang="el-GR" altLang="zh-CN" sz="2200" b="1" dirty="0">
                <a:solidFill>
                  <a:srgbClr val="FF0000"/>
                </a:solidFill>
              </a:rPr>
              <a:t>Δ</a:t>
            </a:r>
            <a:r>
              <a:rPr lang="en-US" altLang="zh-CN" sz="2200" b="1" dirty="0">
                <a:solidFill>
                  <a:srgbClr val="FF0000"/>
                </a:solidFill>
              </a:rPr>
              <a:t>G</a:t>
            </a:r>
            <a:r>
              <a:rPr lang="en-US" altLang="zh-CN" sz="2200" b="1" i="1" strike="sngStrike" baseline="30000" dirty="0">
                <a:solidFill>
                  <a:srgbClr val="FF0000"/>
                </a:solidFill>
                <a:sym typeface="+mn-ea"/>
              </a:rPr>
              <a:t>o</a:t>
            </a:r>
            <a:r>
              <a:rPr lang="en-US" altLang="zh-CN" sz="2200" b="1" dirty="0">
                <a:solidFill>
                  <a:srgbClr val="FF0000"/>
                </a:solidFill>
              </a:rPr>
              <a:t> is positive, so the reaction is non-spontaneous;</a:t>
            </a:r>
            <a:endParaRPr lang="en-US" altLang="zh-CN" sz="2200" b="1" dirty="0">
              <a:solidFill>
                <a:srgbClr val="FF0000"/>
              </a:solidFill>
            </a:endParaRPr>
          </a:p>
          <a:p>
            <a:pPr lvl="1"/>
            <a:r>
              <a:rPr lang="en-US" altLang="zh-CN" sz="2200" b="1" dirty="0">
                <a:solidFill>
                  <a:srgbClr val="FF0000"/>
                </a:solidFill>
              </a:rPr>
              <a:t>when E</a:t>
            </a:r>
            <a:r>
              <a:rPr lang="en-US" altLang="zh-CN" sz="2200" b="1" i="1" strike="sngStrike" baseline="30000" dirty="0">
                <a:solidFill>
                  <a:srgbClr val="FF0000"/>
                </a:solidFill>
                <a:sym typeface="+mn-ea"/>
              </a:rPr>
              <a:t>o</a:t>
            </a:r>
            <a:r>
              <a:rPr lang="en-US" altLang="zh-CN" sz="2200" b="1" baseline="-25000" dirty="0">
                <a:solidFill>
                  <a:srgbClr val="FF0000"/>
                </a:solidFill>
              </a:rPr>
              <a:t>cell</a:t>
            </a:r>
            <a:r>
              <a:rPr lang="en-US" altLang="zh-CN" sz="2200" b="1" dirty="0">
                <a:solidFill>
                  <a:srgbClr val="FF0000"/>
                </a:solidFill>
              </a:rPr>
              <a:t> is 0, </a:t>
            </a:r>
            <a:r>
              <a:rPr lang="el-GR" altLang="zh-CN" sz="2200" b="1" dirty="0">
                <a:solidFill>
                  <a:srgbClr val="FF0000"/>
                </a:solidFill>
              </a:rPr>
              <a:t>Δ</a:t>
            </a:r>
            <a:r>
              <a:rPr lang="en-US" altLang="zh-CN" sz="2200" b="1" dirty="0">
                <a:solidFill>
                  <a:srgbClr val="FF0000"/>
                </a:solidFill>
              </a:rPr>
              <a:t>G</a:t>
            </a:r>
            <a:r>
              <a:rPr lang="en-US" altLang="zh-CN" sz="2200" b="1" i="1" strike="sngStrike" baseline="30000" dirty="0">
                <a:solidFill>
                  <a:srgbClr val="FF0000"/>
                </a:solidFill>
                <a:sym typeface="+mn-ea"/>
              </a:rPr>
              <a:t>o</a:t>
            </a:r>
            <a:r>
              <a:rPr lang="en-US" altLang="zh-CN" sz="2200" b="1" dirty="0">
                <a:solidFill>
                  <a:srgbClr val="FF0000"/>
                </a:solidFill>
              </a:rPr>
              <a:t> is 0, so the reaction is at equilibrium.</a:t>
            </a:r>
            <a:endParaRPr lang="en-US" altLang="zh-CN" sz="2200" b="1" dirty="0">
              <a:solidFill>
                <a:srgbClr val="FF0000"/>
              </a:solidFill>
            </a:endParaRPr>
          </a:p>
          <a:p>
            <a:r>
              <a:rPr lang="en-US" altLang="zh-CN" sz="2400" dirty="0"/>
              <a:t>Because of the direct relationship between E</a:t>
            </a:r>
            <a:r>
              <a:rPr lang="en-US" altLang="zh-CN" sz="2400" i="1" strike="sngStrike" baseline="30000" dirty="0">
                <a:sym typeface="+mn-ea"/>
              </a:rPr>
              <a:t>o</a:t>
            </a:r>
            <a:r>
              <a:rPr lang="en-US" altLang="zh-CN" sz="2400" baseline="-25000" dirty="0"/>
              <a:t>cell</a:t>
            </a:r>
            <a:r>
              <a:rPr lang="en-US" altLang="zh-CN" sz="2400" dirty="0"/>
              <a:t> and </a:t>
            </a:r>
            <a:r>
              <a:rPr lang="el-GR" altLang="zh-CN" sz="2400" dirty="0"/>
              <a:t>Δ</a:t>
            </a:r>
            <a:r>
              <a:rPr lang="en-US" altLang="zh-CN" sz="2400" dirty="0"/>
              <a:t>G</a:t>
            </a:r>
            <a:r>
              <a:rPr lang="en-US" altLang="zh-CN" sz="2400" i="1" strike="sngStrike" baseline="30000" dirty="0">
                <a:sym typeface="+mn-ea"/>
              </a:rPr>
              <a:t>o</a:t>
            </a:r>
            <a:r>
              <a:rPr lang="en-US" altLang="zh-CN" sz="2400" dirty="0"/>
              <a:t>, </a:t>
            </a:r>
            <a:r>
              <a:rPr lang="en-US" altLang="zh-CN" sz="2400" b="1" dirty="0">
                <a:solidFill>
                  <a:srgbClr val="FF0000"/>
                </a:solidFill>
              </a:rPr>
              <a:t>the more positive the value of E</a:t>
            </a:r>
            <a:r>
              <a:rPr lang="en-US" altLang="zh-CN" sz="2400" b="1" i="1" strike="sngStrike" baseline="30000" dirty="0">
                <a:solidFill>
                  <a:srgbClr val="FF0000"/>
                </a:solidFill>
                <a:sym typeface="+mn-ea"/>
              </a:rPr>
              <a:t>o</a:t>
            </a:r>
            <a:r>
              <a:rPr lang="en-US" altLang="zh-CN" sz="2400" b="1" baseline="-25000" dirty="0">
                <a:solidFill>
                  <a:srgbClr val="FF0000"/>
                </a:solidFill>
              </a:rPr>
              <a:t>cell</a:t>
            </a:r>
            <a:r>
              <a:rPr lang="en-US" altLang="zh-CN" sz="2400" b="1" dirty="0">
                <a:solidFill>
                  <a:srgbClr val="FF0000"/>
                </a:solidFill>
              </a:rPr>
              <a:t>, the more energetically favorable is the reaction</a:t>
            </a:r>
            <a:r>
              <a:rPr lang="en-US" altLang="zh-CN" sz="2400" dirty="0"/>
              <a:t>. </a:t>
            </a:r>
            <a:endParaRPr lang="en-US" altLang="zh-CN" sz="2400" dirty="0"/>
          </a:p>
          <a:p>
            <a:r>
              <a:rPr lang="en-US" altLang="zh-CN" sz="2400" dirty="0"/>
              <a:t>It also follows that a voltmeter can be considered as an indirect measure of free-energy change as well as of electrode potential.</a:t>
            </a:r>
            <a:endParaRPr lang="en-US" altLang="zh-CN" sz="2400" dirty="0"/>
          </a:p>
          <a:p>
            <a:r>
              <a:rPr lang="en-US" altLang="zh-CN" sz="2400" dirty="0"/>
              <a:t>This equation enables us to calculate the free-energy change of a reaction from standard electrode potential data.</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67544" y="908720"/>
            <a:ext cx="8231404" cy="1130578"/>
          </a:xfrm>
          <a:prstGeom prst="rect">
            <a:avLst/>
          </a:prstGeom>
        </p:spPr>
      </p:pic>
      <p:pic>
        <p:nvPicPr>
          <p:cNvPr id="3" name="图片 2"/>
          <p:cNvPicPr>
            <a:picLocks noChangeAspect="1"/>
          </p:cNvPicPr>
          <p:nvPr/>
        </p:nvPicPr>
        <p:blipFill>
          <a:blip r:embed="rId2">
            <a:lum bright="-20000" contrast="40000"/>
          </a:blip>
          <a:stretch>
            <a:fillRect/>
          </a:stretch>
        </p:blipFill>
        <p:spPr>
          <a:xfrm>
            <a:off x="467544" y="2204864"/>
            <a:ext cx="8231404" cy="3239297"/>
          </a:xfrm>
          <a:prstGeom prst="rect">
            <a:avLst/>
          </a:prstGeom>
        </p:spPr>
      </p:pic>
      <p:sp>
        <p:nvSpPr>
          <p:cNvPr id="4" name="文本框 3"/>
          <p:cNvSpPr txBox="1"/>
          <p:nvPr/>
        </p:nvSpPr>
        <p:spPr>
          <a:xfrm>
            <a:off x="2915816" y="4715852"/>
            <a:ext cx="3600400" cy="369332"/>
          </a:xfrm>
          <a:prstGeom prst="rect">
            <a:avLst/>
          </a:prstGeom>
          <a:solidFill>
            <a:srgbClr val="FFFFE1"/>
          </a:solidFill>
        </p:spPr>
        <p:txBody>
          <a:bodyPr wrap="square" rtlCol="0">
            <a:spAutoFit/>
          </a:bodyPr>
          <a:lstStyle/>
          <a:p>
            <a:r>
              <a:rPr lang="en-US" altLang="zh-CN" sz="1800" dirty="0">
                <a:latin typeface="Times New Roman" panose="02020603050405020304" pitchFamily="18" charset="0"/>
                <a:cs typeface="Times New Roman" panose="02020603050405020304" pitchFamily="18" charset="0"/>
              </a:rPr>
              <a:t>= - 212000 J</a:t>
            </a:r>
            <a:endParaRPr lang="zh-CN" alt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40"/>
            <a:ext cx="8229600" cy="779934"/>
          </a:xfrm>
        </p:spPr>
        <p:txBody>
          <a:bodyPr/>
          <a:lstStyle/>
          <a:p>
            <a:r>
              <a:rPr lang="en-US" altLang="zh-CN" sz="4000" dirty="0"/>
              <a:t>Nernst Equation</a:t>
            </a:r>
            <a:endParaRPr lang="zh-CN" altLang="en-US" sz="4000" dirty="0"/>
          </a:p>
        </p:txBody>
      </p:sp>
      <p:sp>
        <p:nvSpPr>
          <p:cNvPr id="3" name="内容占位符 2"/>
          <p:cNvSpPr>
            <a:spLocks noGrp="1"/>
          </p:cNvSpPr>
          <p:nvPr>
            <p:ph idx="1"/>
          </p:nvPr>
        </p:nvSpPr>
        <p:spPr>
          <a:xfrm>
            <a:off x="457200" y="1404620"/>
            <a:ext cx="8229600" cy="4919980"/>
          </a:xfrm>
        </p:spPr>
        <p:txBody>
          <a:bodyPr/>
          <a:lstStyle/>
          <a:p>
            <a:r>
              <a:rPr lang="en-US" altLang="zh-CN" dirty="0"/>
              <a:t>In practice, voltaic cells rarely run under standard conditions, and in any case the concentrations change as the reaction proceeds. </a:t>
            </a:r>
            <a:endParaRPr lang="en-US" altLang="zh-CN" dirty="0"/>
          </a:p>
          <a:p>
            <a:r>
              <a:rPr lang="en-US" altLang="zh-CN" dirty="0"/>
              <a:t>A modification of the equation above, known as the </a:t>
            </a:r>
            <a:r>
              <a:rPr lang="en-US" altLang="zh-CN" b="1" dirty="0">
                <a:solidFill>
                  <a:srgbClr val="FF0000"/>
                </a:solidFill>
              </a:rPr>
              <a:t>Nernst equation</a:t>
            </a:r>
            <a:r>
              <a:rPr lang="en-US" altLang="zh-CN" dirty="0"/>
              <a:t>, is used to calculate cell potentials under non-standard conditions. </a:t>
            </a:r>
            <a:endParaRPr lang="en-US" altLang="zh-CN" dirty="0"/>
          </a:p>
          <a:p>
            <a:r>
              <a:rPr lang="en-US" altLang="zh-CN" dirty="0"/>
              <a:t>The cell potential depends on:</a:t>
            </a:r>
            <a:endParaRPr lang="en-US" altLang="zh-CN" dirty="0"/>
          </a:p>
          <a:p>
            <a:pPr lvl="1"/>
            <a:r>
              <a:rPr lang="en-US" altLang="zh-CN" dirty="0"/>
              <a:t>the nature of the half cells, E</a:t>
            </a:r>
            <a:r>
              <a:rPr lang="en-US" altLang="zh-CN" i="1" strike="sngStrike" baseline="30000" dirty="0">
                <a:sym typeface="+mn-ea"/>
              </a:rPr>
              <a:t>o</a:t>
            </a:r>
            <a:r>
              <a:rPr lang="en-US" altLang="zh-CN" dirty="0">
                <a:sym typeface="+mn-ea"/>
              </a:rPr>
              <a:t>;</a:t>
            </a:r>
            <a:endParaRPr lang="en-US" altLang="zh-CN" i="1" dirty="0">
              <a:sym typeface="+mn-ea"/>
            </a:endParaRPr>
          </a:p>
          <a:p>
            <a:pPr lvl="1"/>
            <a:r>
              <a:rPr lang="en-US" altLang="zh-CN" dirty="0">
                <a:sym typeface="+mn-ea"/>
              </a:rPr>
              <a:t>the temperature T of the solution;</a:t>
            </a:r>
            <a:endParaRPr lang="en-US" altLang="zh-CN" dirty="0">
              <a:sym typeface="+mn-ea"/>
            </a:endParaRPr>
          </a:p>
          <a:p>
            <a:pPr lvl="1"/>
            <a:r>
              <a:rPr lang="en-US" altLang="zh-CN" dirty="0">
                <a:sym typeface="+mn-ea"/>
              </a:rPr>
              <a:t>the reaction quotient Q, which is determined by concentration of reactants and products in aqueous solution.</a:t>
            </a:r>
            <a:endParaRPr lang="en-US" altLang="zh-CN"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8135" y="1056005"/>
            <a:ext cx="8589645" cy="5268595"/>
          </a:xfrm>
        </p:spPr>
        <p:txBody>
          <a:bodyPr/>
          <a:lstStyle/>
          <a:p>
            <a:r>
              <a:rPr lang="en-US" altLang="zh-CN" sz="2400" dirty="0"/>
              <a:t>The Nernst equation can be used to calculate the electrode potentials of half-cells or cells under </a:t>
            </a:r>
            <a:r>
              <a:rPr lang="en-US" altLang="zh-CN" sz="2400" b="1" dirty="0">
                <a:solidFill>
                  <a:srgbClr val="FF0000"/>
                </a:solidFill>
              </a:rPr>
              <a:t>non-standard conditions</a:t>
            </a:r>
            <a:r>
              <a:rPr lang="en-US" altLang="zh-CN" sz="2400" dirty="0"/>
              <a:t>:</a:t>
            </a:r>
            <a:endParaRPr lang="en-US" altLang="zh-CN" sz="2400" dirty="0"/>
          </a:p>
          <a:p>
            <a:r>
              <a:rPr lang="en-US" altLang="zh-CN" sz="2400" b="1" dirty="0">
                <a:solidFill>
                  <a:srgbClr val="FF0000"/>
                </a:solidFill>
              </a:rPr>
              <a:t>E = E</a:t>
            </a:r>
            <a:r>
              <a:rPr lang="en-US" altLang="zh-CN" sz="2400" b="1" strike="sngStrike" baseline="30000" dirty="0">
                <a:solidFill>
                  <a:srgbClr val="FF0000"/>
                </a:solidFill>
              </a:rPr>
              <a:t>o</a:t>
            </a:r>
            <a:r>
              <a:rPr lang="en-US" altLang="zh-CN" sz="2400" b="1" dirty="0">
                <a:solidFill>
                  <a:srgbClr val="FF0000"/>
                </a:solidFill>
              </a:rPr>
              <a:t> − (RT/</a:t>
            </a:r>
            <a:r>
              <a:rPr lang="en-US" altLang="zh-CN" sz="2400" b="1" dirty="0">
                <a:solidFill>
                  <a:srgbClr val="FF0000"/>
                </a:solidFill>
                <a:sym typeface="+mn-ea"/>
              </a:rPr>
              <a:t>nF) </a:t>
            </a:r>
            <a:r>
              <a:rPr lang="en-US" altLang="zh-CN" sz="2400" b="1" dirty="0">
                <a:solidFill>
                  <a:srgbClr val="FF0000"/>
                </a:solidFill>
              </a:rPr>
              <a:t>ln Q</a:t>
            </a:r>
            <a:endParaRPr lang="en-US" altLang="zh-CN" sz="2400" dirty="0"/>
          </a:p>
          <a:p>
            <a:r>
              <a:rPr lang="en-US" altLang="zh-CN" sz="2400" dirty="0"/>
              <a:t>where</a:t>
            </a:r>
            <a:endParaRPr lang="en-US" altLang="zh-CN" sz="2400" dirty="0"/>
          </a:p>
          <a:p>
            <a:r>
              <a:rPr lang="en-US" altLang="zh-CN" sz="2400" dirty="0"/>
              <a:t>E is the electrode potential</a:t>
            </a:r>
            <a:endParaRPr lang="en-US" altLang="zh-CN" sz="2400" dirty="0"/>
          </a:p>
          <a:p>
            <a:r>
              <a:rPr lang="en-US" altLang="zh-CN" sz="2400" dirty="0"/>
              <a:t>E</a:t>
            </a:r>
            <a:r>
              <a:rPr lang="en-US" altLang="zh-CN" sz="2400" strike="sngStrike" baseline="30000" dirty="0">
                <a:sym typeface="+mn-ea"/>
              </a:rPr>
              <a:t>o</a:t>
            </a:r>
            <a:r>
              <a:rPr lang="en-US" altLang="zh-CN" sz="2400" dirty="0"/>
              <a:t> is the standard electrode potential</a:t>
            </a:r>
            <a:endParaRPr lang="en-US" altLang="zh-CN" sz="2400" dirty="0"/>
          </a:p>
          <a:p>
            <a:r>
              <a:rPr lang="en-US" altLang="zh-CN" sz="2400" dirty="0"/>
              <a:t>R is the gas constant, 8.31 J K</a:t>
            </a:r>
            <a:r>
              <a:rPr lang="en-US" altLang="zh-CN" sz="2400" baseline="30000" dirty="0"/>
              <a:t>−1</a:t>
            </a:r>
            <a:r>
              <a:rPr lang="en-US" altLang="zh-CN" sz="2400" dirty="0"/>
              <a:t> mol</a:t>
            </a:r>
            <a:r>
              <a:rPr lang="en-US" altLang="zh-CN" sz="2400" baseline="30000" dirty="0"/>
              <a:t>−1</a:t>
            </a:r>
            <a:endParaRPr lang="en-US" altLang="zh-CN" sz="2400" dirty="0"/>
          </a:p>
          <a:p>
            <a:r>
              <a:rPr lang="en-US" altLang="zh-CN" sz="2400" dirty="0"/>
              <a:t>T is the temperature in kelvin</a:t>
            </a:r>
            <a:endParaRPr lang="en-US" altLang="zh-CN" sz="2400" dirty="0"/>
          </a:p>
          <a:p>
            <a:r>
              <a:rPr lang="en-US" altLang="zh-CN" sz="2400" dirty="0"/>
              <a:t>n is the number of electrons transferred</a:t>
            </a:r>
            <a:endParaRPr lang="en-US" altLang="zh-CN" sz="2400" dirty="0"/>
          </a:p>
          <a:p>
            <a:r>
              <a:rPr lang="en-US" altLang="zh-CN" sz="2400" dirty="0"/>
              <a:t>F is the Faraday constant, 96 500 C mol</a:t>
            </a:r>
            <a:r>
              <a:rPr lang="en-US" altLang="zh-CN" sz="2400" baseline="30000" dirty="0"/>
              <a:t>−1</a:t>
            </a:r>
            <a:endParaRPr lang="en-US" altLang="zh-CN" sz="2400" dirty="0"/>
          </a:p>
          <a:p>
            <a:r>
              <a:rPr lang="en-US" altLang="zh-CN" sz="2400" dirty="0"/>
              <a:t>Q is the reaction quotient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rcRect b="38569"/>
          <a:stretch>
            <a:fillRect/>
          </a:stretch>
        </p:blipFill>
        <p:spPr>
          <a:xfrm>
            <a:off x="179705" y="1124585"/>
            <a:ext cx="8781415" cy="26643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Oval 2"/>
          <p:cNvSpPr>
            <a:spLocks noChangeArrowheads="1"/>
          </p:cNvSpPr>
          <p:nvPr/>
        </p:nvSpPr>
        <p:spPr bwMode="auto">
          <a:xfrm>
            <a:off x="1763713" y="1916113"/>
            <a:ext cx="4267200" cy="3886200"/>
          </a:xfrm>
          <a:prstGeom prst="ellipse">
            <a:avLst/>
          </a:prstGeom>
          <a:solidFill>
            <a:srgbClr val="00FFFF">
              <a:alpha val="50195"/>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
        <p:nvSpPr>
          <p:cNvPr id="235523" name="Oval 3"/>
          <p:cNvSpPr>
            <a:spLocks noChangeArrowheads="1"/>
          </p:cNvSpPr>
          <p:nvPr/>
        </p:nvSpPr>
        <p:spPr bwMode="auto">
          <a:xfrm>
            <a:off x="925513" y="2852738"/>
            <a:ext cx="2422525" cy="663575"/>
          </a:xfrm>
          <a:prstGeom prst="ellipse">
            <a:avLst/>
          </a:prstGeom>
          <a:solidFill>
            <a:schemeClr val="accent1"/>
          </a:solidFill>
          <a:ln w="158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
        <p:nvSpPr>
          <p:cNvPr id="235524" name="Oval 4"/>
          <p:cNvSpPr>
            <a:spLocks noChangeArrowheads="1"/>
          </p:cNvSpPr>
          <p:nvPr/>
        </p:nvSpPr>
        <p:spPr bwMode="auto">
          <a:xfrm>
            <a:off x="4583113" y="2525713"/>
            <a:ext cx="2462212" cy="6096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
        <p:nvSpPr>
          <p:cNvPr id="235525" name="Oval 5"/>
          <p:cNvSpPr>
            <a:spLocks noChangeArrowheads="1"/>
          </p:cNvSpPr>
          <p:nvPr/>
        </p:nvSpPr>
        <p:spPr bwMode="auto">
          <a:xfrm>
            <a:off x="2982913" y="4149725"/>
            <a:ext cx="2549525" cy="663575"/>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
        <p:nvSpPr>
          <p:cNvPr id="235526" name="Oval 6"/>
          <p:cNvSpPr>
            <a:spLocks noChangeArrowheads="1"/>
          </p:cNvSpPr>
          <p:nvPr/>
        </p:nvSpPr>
        <p:spPr bwMode="auto">
          <a:xfrm>
            <a:off x="5573713" y="5116513"/>
            <a:ext cx="2551112" cy="7620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eaLnBrk="1" hangingPunct="1"/>
            <a:endParaRPr lang="zh-CN" altLang="en-US"/>
          </a:p>
        </p:txBody>
      </p:sp>
      <p:sp>
        <p:nvSpPr>
          <p:cNvPr id="235527" name="Rectangle 7"/>
          <p:cNvSpPr>
            <a:spLocks noChangeArrowheads="1"/>
          </p:cNvSpPr>
          <p:nvPr/>
        </p:nvSpPr>
        <p:spPr bwMode="auto">
          <a:xfrm>
            <a:off x="3135313" y="3348038"/>
            <a:ext cx="29543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eaLnBrk="1" hangingPunct="1">
              <a:spcBef>
                <a:spcPct val="0"/>
              </a:spcBef>
            </a:pPr>
            <a:r>
              <a:rPr kumimoji="1" lang="en-US" altLang="zh-CN">
                <a:latin typeface="Times New Roman" panose="02020603050405020304" pitchFamily="18" charset="0"/>
                <a:ea typeface="华文新魏" panose="02010800040101010101" pitchFamily="2" charset="-122"/>
              </a:rPr>
              <a:t>Redox Reaction</a:t>
            </a:r>
            <a:endParaRPr kumimoji="1" lang="zh-CN" altLang="en-US">
              <a:latin typeface="Times New Roman" panose="02020603050405020304" pitchFamily="18" charset="0"/>
              <a:ea typeface="华文新魏" panose="02010800040101010101" pitchFamily="2" charset="-122"/>
            </a:endParaRPr>
          </a:p>
        </p:txBody>
      </p:sp>
      <p:sp>
        <p:nvSpPr>
          <p:cNvPr id="235528" name="Rectangle 8"/>
          <p:cNvSpPr>
            <a:spLocks noChangeArrowheads="1"/>
          </p:cNvSpPr>
          <p:nvPr/>
        </p:nvSpPr>
        <p:spPr bwMode="auto">
          <a:xfrm>
            <a:off x="1230313" y="2884488"/>
            <a:ext cx="1541462"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algn="ctr" eaLnBrk="1" hangingPunct="1">
              <a:spcBef>
                <a:spcPct val="0"/>
              </a:spcBef>
            </a:pPr>
            <a:r>
              <a:rPr kumimoji="1" lang="en-US" altLang="zh-CN" sz="1800">
                <a:solidFill>
                  <a:srgbClr val="FFFF00"/>
                </a:solidFill>
                <a:latin typeface="Times New Roman" panose="02020603050405020304" pitchFamily="18" charset="0"/>
                <a:ea typeface="华文新魏" panose="02010800040101010101" pitchFamily="2" charset="-122"/>
              </a:rPr>
              <a:t>Combination Reaction</a:t>
            </a:r>
            <a:endParaRPr kumimoji="1" lang="zh-CN" altLang="en-US">
              <a:solidFill>
                <a:srgbClr val="FFFF00"/>
              </a:solidFill>
              <a:latin typeface="Times New Roman" panose="02020603050405020304" pitchFamily="18" charset="0"/>
              <a:ea typeface="华文新魏" panose="02010800040101010101" pitchFamily="2" charset="-122"/>
            </a:endParaRPr>
          </a:p>
        </p:txBody>
      </p:sp>
      <p:sp>
        <p:nvSpPr>
          <p:cNvPr id="235529" name="Rectangle 9"/>
          <p:cNvSpPr>
            <a:spLocks noChangeArrowheads="1"/>
          </p:cNvSpPr>
          <p:nvPr/>
        </p:nvSpPr>
        <p:spPr bwMode="auto">
          <a:xfrm>
            <a:off x="4884738" y="2509838"/>
            <a:ext cx="194468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algn="ctr" eaLnBrk="1" hangingPunct="1">
              <a:spcBef>
                <a:spcPct val="0"/>
              </a:spcBef>
            </a:pPr>
            <a:r>
              <a:rPr kumimoji="1" lang="en-US" altLang="zh-CN" sz="2000">
                <a:solidFill>
                  <a:srgbClr val="FFFF00"/>
                </a:solidFill>
                <a:latin typeface="Times New Roman" panose="02020603050405020304" pitchFamily="18" charset="0"/>
                <a:ea typeface="华文新魏" panose="02010800040101010101" pitchFamily="2" charset="-122"/>
              </a:rPr>
              <a:t>Decomposition Reaction</a:t>
            </a:r>
            <a:endParaRPr kumimoji="1" lang="zh-CN" altLang="en-US" sz="2000">
              <a:solidFill>
                <a:srgbClr val="FFFF00"/>
              </a:solidFill>
              <a:latin typeface="Times New Roman" panose="02020603050405020304" pitchFamily="18" charset="0"/>
              <a:ea typeface="华文新魏" panose="02010800040101010101" pitchFamily="2" charset="-122"/>
            </a:endParaRPr>
          </a:p>
        </p:txBody>
      </p:sp>
      <p:sp>
        <p:nvSpPr>
          <p:cNvPr id="235530" name="Rectangle 10"/>
          <p:cNvSpPr>
            <a:spLocks noChangeArrowheads="1"/>
          </p:cNvSpPr>
          <p:nvPr/>
        </p:nvSpPr>
        <p:spPr bwMode="auto">
          <a:xfrm>
            <a:off x="3203575" y="4165600"/>
            <a:ext cx="2160588"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algn="ctr" eaLnBrk="1" hangingPunct="1">
              <a:spcBef>
                <a:spcPct val="0"/>
              </a:spcBef>
            </a:pPr>
            <a:r>
              <a:rPr kumimoji="1" lang="en-US" altLang="zh-CN" sz="1800" i="1">
                <a:solidFill>
                  <a:srgbClr val="FFFF00"/>
                </a:solidFill>
                <a:latin typeface="Times New Roman" panose="02020603050405020304" pitchFamily="18" charset="0"/>
                <a:ea typeface="华文新魏" panose="02010800040101010101" pitchFamily="2" charset="-122"/>
              </a:rPr>
              <a:t>Single Displacement Reaction</a:t>
            </a:r>
            <a:endParaRPr kumimoji="1" lang="zh-CN" altLang="en-US" sz="1800" i="1">
              <a:solidFill>
                <a:srgbClr val="FFFF00"/>
              </a:solidFill>
              <a:latin typeface="Times New Roman" panose="02020603050405020304" pitchFamily="18" charset="0"/>
              <a:ea typeface="华文新魏" panose="02010800040101010101" pitchFamily="2" charset="-122"/>
            </a:endParaRPr>
          </a:p>
        </p:txBody>
      </p:sp>
      <p:sp>
        <p:nvSpPr>
          <p:cNvPr id="235531" name="Rectangle 11"/>
          <p:cNvSpPr>
            <a:spLocks noChangeArrowheads="1"/>
          </p:cNvSpPr>
          <p:nvPr/>
        </p:nvSpPr>
        <p:spPr bwMode="auto">
          <a:xfrm>
            <a:off x="5699125" y="5230813"/>
            <a:ext cx="2328863"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algn="ctr" eaLnBrk="1" hangingPunct="1">
              <a:spcBef>
                <a:spcPct val="0"/>
              </a:spcBef>
            </a:pPr>
            <a:r>
              <a:rPr kumimoji="1" lang="en-US" altLang="zh-CN" sz="1800">
                <a:solidFill>
                  <a:srgbClr val="FFFF00"/>
                </a:solidFill>
                <a:latin typeface="Times New Roman" panose="02020603050405020304" pitchFamily="18" charset="0"/>
                <a:ea typeface="华文新魏" panose="02010800040101010101" pitchFamily="2" charset="-122"/>
              </a:rPr>
              <a:t>Double Displacement Reaction</a:t>
            </a:r>
            <a:endParaRPr kumimoji="1" lang="zh-CN" altLang="en-US" sz="1800">
              <a:solidFill>
                <a:srgbClr val="FFFF00"/>
              </a:solidFill>
              <a:latin typeface="Times New Roman" panose="02020603050405020304" pitchFamily="18" charset="0"/>
              <a:ea typeface="华文新魏" panose="02010800040101010101" pitchFamily="2" charset="-122"/>
            </a:endParaRPr>
          </a:p>
        </p:txBody>
      </p:sp>
      <p:sp>
        <p:nvSpPr>
          <p:cNvPr id="235532" name="Rectangle 12"/>
          <p:cNvSpPr>
            <a:spLocks noChangeArrowheads="1"/>
          </p:cNvSpPr>
          <p:nvPr/>
        </p:nvSpPr>
        <p:spPr bwMode="auto">
          <a:xfrm>
            <a:off x="812800" y="404813"/>
            <a:ext cx="734536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algn="ctr" eaLnBrk="1" hangingPunct="1">
              <a:spcBef>
                <a:spcPct val="0"/>
              </a:spcBef>
            </a:pPr>
            <a:r>
              <a:rPr kumimoji="1" lang="en-US" altLang="zh-CN" sz="3600">
                <a:solidFill>
                  <a:srgbClr val="000000"/>
                </a:solidFill>
                <a:latin typeface="Times New Roman" panose="02020603050405020304" pitchFamily="18" charset="0"/>
                <a:ea typeface="楷体_GB2312" pitchFamily="49" charset="-122"/>
              </a:rPr>
              <a:t>Relationship of redox reaction and the 4 basic reaction types</a:t>
            </a:r>
            <a:endParaRPr kumimoji="1" lang="zh-CN" altLang="en-US" sz="3600">
              <a:solidFill>
                <a:srgbClr val="000000"/>
              </a:solidFill>
              <a:latin typeface="Times New Roman" panose="02020603050405020304" pitchFamily="18" charset="0"/>
              <a:ea typeface="楷体_GB2312" pitchFamily="49" charset="-122"/>
            </a:endParaRPr>
          </a:p>
        </p:txBody>
      </p:sp>
      <p:sp>
        <p:nvSpPr>
          <p:cNvPr id="2" name="TextBox 1"/>
          <p:cNvSpPr txBox="1">
            <a:spLocks noChangeArrowheads="1"/>
          </p:cNvSpPr>
          <p:nvPr/>
        </p:nvSpPr>
        <p:spPr bwMode="auto">
          <a:xfrm>
            <a:off x="422275" y="5878513"/>
            <a:ext cx="3170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Verdana" panose="020B0604030504040204" pitchFamily="34" charset="0"/>
                <a:ea typeface="黑体" panose="02010609060101010101" pitchFamily="49" charset="-122"/>
              </a:defRPr>
            </a:lvl1pPr>
            <a:lvl2pPr marL="742950" indent="-285750" eaLnBrk="0" hangingPunct="0">
              <a:defRPr sz="3200" b="1">
                <a:solidFill>
                  <a:schemeClr val="tx1"/>
                </a:solidFill>
                <a:latin typeface="Verdana" panose="020B0604030504040204" pitchFamily="34" charset="0"/>
                <a:ea typeface="黑体" panose="02010609060101010101" pitchFamily="49" charset="-122"/>
              </a:defRPr>
            </a:lvl2pPr>
            <a:lvl3pPr marL="1143000" indent="-228600" eaLnBrk="0" hangingPunct="0">
              <a:defRPr sz="3200" b="1">
                <a:solidFill>
                  <a:schemeClr val="tx1"/>
                </a:solidFill>
                <a:latin typeface="Verdana" panose="020B0604030504040204" pitchFamily="34" charset="0"/>
                <a:ea typeface="黑体" panose="02010609060101010101" pitchFamily="49" charset="-122"/>
              </a:defRPr>
            </a:lvl3pPr>
            <a:lvl4pPr marL="1600200" indent="-228600" eaLnBrk="0" hangingPunct="0">
              <a:defRPr sz="3200" b="1">
                <a:solidFill>
                  <a:schemeClr val="tx1"/>
                </a:solidFill>
                <a:latin typeface="Verdana" panose="020B0604030504040204" pitchFamily="34" charset="0"/>
                <a:ea typeface="黑体" panose="02010609060101010101" pitchFamily="49" charset="-122"/>
              </a:defRPr>
            </a:lvl4pPr>
            <a:lvl5pPr marL="2057400" indent="-228600" eaLnBrk="0" hangingPunct="0">
              <a:defRPr sz="3200" b="1">
                <a:solidFill>
                  <a:schemeClr val="tx1"/>
                </a:solidFill>
                <a:latin typeface="Verdana" panose="020B0604030504040204" pitchFamily="34" charset="0"/>
                <a:ea typeface="黑体" panose="02010609060101010101" pitchFamily="49" charset="-122"/>
              </a:defRPr>
            </a:lvl5pPr>
            <a:lvl6pPr marL="25146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6pPr>
            <a:lvl7pPr marL="29718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7pPr>
            <a:lvl8pPr marL="34290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8pPr>
            <a:lvl9pPr marL="3886200" indent="-228600" eaLnBrk="0" fontAlgn="base" hangingPunct="0">
              <a:spcBef>
                <a:spcPct val="50000"/>
              </a:spcBef>
              <a:spcAft>
                <a:spcPct val="0"/>
              </a:spcAft>
              <a:defRPr sz="3200" b="1">
                <a:solidFill>
                  <a:schemeClr val="tx1"/>
                </a:solidFill>
                <a:latin typeface="Verdana" panose="020B0604030504040204" pitchFamily="34" charset="0"/>
                <a:ea typeface="黑体" panose="02010609060101010101" pitchFamily="49" charset="-122"/>
              </a:defRPr>
            </a:lvl9pPr>
          </a:lstStyle>
          <a:p>
            <a:pPr eaLnBrk="1" hangingPunct="1"/>
            <a:r>
              <a:rPr lang="en-US" altLang="zh-CN" sz="2000"/>
              <a:t>Non-Redox Reaction</a:t>
            </a:r>
            <a:endParaRPr lang="zh-CN" altLang="en-US" sz="20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522"/>
                                        </p:tgtEl>
                                        <p:attrNameLst>
                                          <p:attrName>style.visibility</p:attrName>
                                        </p:attrNameLst>
                                      </p:cBhvr>
                                      <p:to>
                                        <p:strVal val="visible"/>
                                      </p:to>
                                    </p:set>
                                    <p:animEffect transition="in" filter="dissolve">
                                      <p:cBhvr>
                                        <p:cTn id="7" dur="500"/>
                                        <p:tgtEl>
                                          <p:spTgt spid="2355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5527"/>
                                        </p:tgtEl>
                                        <p:attrNameLst>
                                          <p:attrName>style.visibility</p:attrName>
                                        </p:attrNameLst>
                                      </p:cBhvr>
                                      <p:to>
                                        <p:strVal val="visible"/>
                                      </p:to>
                                    </p:set>
                                    <p:animEffect transition="in" filter="wipe(left)">
                                      <p:cBhvr>
                                        <p:cTn id="10" dur="500"/>
                                        <p:tgtEl>
                                          <p:spTgt spid="23552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528" fill="hold" grpId="0" nodeType="clickEffect">
                                  <p:stCondLst>
                                    <p:cond delay="0"/>
                                  </p:stCondLst>
                                  <p:childTnLst>
                                    <p:set>
                                      <p:cBhvr>
                                        <p:cTn id="18" dur="1" fill="hold">
                                          <p:stCondLst>
                                            <p:cond delay="0"/>
                                          </p:stCondLst>
                                        </p:cTn>
                                        <p:tgtEl>
                                          <p:spTgt spid="235523"/>
                                        </p:tgtEl>
                                        <p:attrNameLst>
                                          <p:attrName>style.visibility</p:attrName>
                                        </p:attrNameLst>
                                      </p:cBhvr>
                                      <p:to>
                                        <p:strVal val="visible"/>
                                      </p:to>
                                    </p:set>
                                    <p:anim calcmode="lin" valueType="num">
                                      <p:cBhvr>
                                        <p:cTn id="19" dur="500" fill="hold"/>
                                        <p:tgtEl>
                                          <p:spTgt spid="235523"/>
                                        </p:tgtEl>
                                        <p:attrNameLst>
                                          <p:attrName>ppt_w</p:attrName>
                                        </p:attrNameLst>
                                      </p:cBhvr>
                                      <p:tavLst>
                                        <p:tav tm="0">
                                          <p:val>
                                            <p:fltVal val="0"/>
                                          </p:val>
                                        </p:tav>
                                        <p:tav tm="100000">
                                          <p:val>
                                            <p:strVal val="#ppt_w"/>
                                          </p:val>
                                        </p:tav>
                                      </p:tavLst>
                                    </p:anim>
                                    <p:anim calcmode="lin" valueType="num">
                                      <p:cBhvr>
                                        <p:cTn id="20" dur="500" fill="hold"/>
                                        <p:tgtEl>
                                          <p:spTgt spid="235523"/>
                                        </p:tgtEl>
                                        <p:attrNameLst>
                                          <p:attrName>ppt_h</p:attrName>
                                        </p:attrNameLst>
                                      </p:cBhvr>
                                      <p:tavLst>
                                        <p:tav tm="0">
                                          <p:val>
                                            <p:fltVal val="0"/>
                                          </p:val>
                                        </p:tav>
                                        <p:tav tm="100000">
                                          <p:val>
                                            <p:strVal val="#ppt_h"/>
                                          </p:val>
                                        </p:tav>
                                      </p:tavLst>
                                    </p:anim>
                                    <p:anim calcmode="lin" valueType="num">
                                      <p:cBhvr>
                                        <p:cTn id="21" dur="500" fill="hold"/>
                                        <p:tgtEl>
                                          <p:spTgt spid="235523"/>
                                        </p:tgtEl>
                                        <p:attrNameLst>
                                          <p:attrName>ppt_x</p:attrName>
                                        </p:attrNameLst>
                                      </p:cBhvr>
                                      <p:tavLst>
                                        <p:tav tm="0">
                                          <p:val>
                                            <p:fltVal val="0.5"/>
                                          </p:val>
                                        </p:tav>
                                        <p:tav tm="100000">
                                          <p:val>
                                            <p:strVal val="#ppt_x"/>
                                          </p:val>
                                        </p:tav>
                                      </p:tavLst>
                                    </p:anim>
                                    <p:anim calcmode="lin" valueType="num">
                                      <p:cBhvr>
                                        <p:cTn id="22" dur="500" fill="hold"/>
                                        <p:tgtEl>
                                          <p:spTgt spid="235523"/>
                                        </p:tgtEl>
                                        <p:attrNameLst>
                                          <p:attrName>ppt_y</p:attrName>
                                        </p:attrNameLst>
                                      </p:cBhvr>
                                      <p:tavLst>
                                        <p:tav tm="0">
                                          <p:val>
                                            <p:fltVal val="0.5"/>
                                          </p:val>
                                        </p:tav>
                                        <p:tav tm="100000">
                                          <p:val>
                                            <p:strVal val="#ppt_y"/>
                                          </p:val>
                                        </p:tav>
                                      </p:tavLst>
                                    </p:anim>
                                  </p:childTnLst>
                                </p:cTn>
                              </p:par>
                              <p:par>
                                <p:cTn id="23" presetID="22" presetClass="entr" presetSubtype="8" fill="hold" grpId="0" nodeType="withEffect">
                                  <p:stCondLst>
                                    <p:cond delay="0"/>
                                  </p:stCondLst>
                                  <p:childTnLst>
                                    <p:set>
                                      <p:cBhvr>
                                        <p:cTn id="24" dur="1" fill="hold">
                                          <p:stCondLst>
                                            <p:cond delay="0"/>
                                          </p:stCondLst>
                                        </p:cTn>
                                        <p:tgtEl>
                                          <p:spTgt spid="235528"/>
                                        </p:tgtEl>
                                        <p:attrNameLst>
                                          <p:attrName>style.visibility</p:attrName>
                                        </p:attrNameLst>
                                      </p:cBhvr>
                                      <p:to>
                                        <p:strVal val="visible"/>
                                      </p:to>
                                    </p:set>
                                    <p:animEffect transition="in" filter="wipe(left)">
                                      <p:cBhvr>
                                        <p:cTn id="25" dur="500"/>
                                        <p:tgtEl>
                                          <p:spTgt spid="235528"/>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528" fill="hold" grpId="0" nodeType="clickEffect">
                                  <p:stCondLst>
                                    <p:cond delay="0"/>
                                  </p:stCondLst>
                                  <p:childTnLst>
                                    <p:set>
                                      <p:cBhvr>
                                        <p:cTn id="29" dur="1" fill="hold">
                                          <p:stCondLst>
                                            <p:cond delay="0"/>
                                          </p:stCondLst>
                                        </p:cTn>
                                        <p:tgtEl>
                                          <p:spTgt spid="235524"/>
                                        </p:tgtEl>
                                        <p:attrNameLst>
                                          <p:attrName>style.visibility</p:attrName>
                                        </p:attrNameLst>
                                      </p:cBhvr>
                                      <p:to>
                                        <p:strVal val="visible"/>
                                      </p:to>
                                    </p:set>
                                    <p:anim calcmode="lin" valueType="num">
                                      <p:cBhvr>
                                        <p:cTn id="30" dur="500" fill="hold"/>
                                        <p:tgtEl>
                                          <p:spTgt spid="235524"/>
                                        </p:tgtEl>
                                        <p:attrNameLst>
                                          <p:attrName>ppt_w</p:attrName>
                                        </p:attrNameLst>
                                      </p:cBhvr>
                                      <p:tavLst>
                                        <p:tav tm="0">
                                          <p:val>
                                            <p:fltVal val="0"/>
                                          </p:val>
                                        </p:tav>
                                        <p:tav tm="100000">
                                          <p:val>
                                            <p:strVal val="#ppt_w"/>
                                          </p:val>
                                        </p:tav>
                                      </p:tavLst>
                                    </p:anim>
                                    <p:anim calcmode="lin" valueType="num">
                                      <p:cBhvr>
                                        <p:cTn id="31" dur="500" fill="hold"/>
                                        <p:tgtEl>
                                          <p:spTgt spid="235524"/>
                                        </p:tgtEl>
                                        <p:attrNameLst>
                                          <p:attrName>ppt_h</p:attrName>
                                        </p:attrNameLst>
                                      </p:cBhvr>
                                      <p:tavLst>
                                        <p:tav tm="0">
                                          <p:val>
                                            <p:fltVal val="0"/>
                                          </p:val>
                                        </p:tav>
                                        <p:tav tm="100000">
                                          <p:val>
                                            <p:strVal val="#ppt_h"/>
                                          </p:val>
                                        </p:tav>
                                      </p:tavLst>
                                    </p:anim>
                                    <p:anim calcmode="lin" valueType="num">
                                      <p:cBhvr>
                                        <p:cTn id="32" dur="500" fill="hold"/>
                                        <p:tgtEl>
                                          <p:spTgt spid="235524"/>
                                        </p:tgtEl>
                                        <p:attrNameLst>
                                          <p:attrName>ppt_x</p:attrName>
                                        </p:attrNameLst>
                                      </p:cBhvr>
                                      <p:tavLst>
                                        <p:tav tm="0">
                                          <p:val>
                                            <p:fltVal val="0.5"/>
                                          </p:val>
                                        </p:tav>
                                        <p:tav tm="100000">
                                          <p:val>
                                            <p:strVal val="#ppt_x"/>
                                          </p:val>
                                        </p:tav>
                                      </p:tavLst>
                                    </p:anim>
                                    <p:anim calcmode="lin" valueType="num">
                                      <p:cBhvr>
                                        <p:cTn id="33" dur="500" fill="hold"/>
                                        <p:tgtEl>
                                          <p:spTgt spid="235524"/>
                                        </p:tgtEl>
                                        <p:attrNameLst>
                                          <p:attrName>ppt_y</p:attrName>
                                        </p:attrNameLst>
                                      </p:cBhvr>
                                      <p:tavLst>
                                        <p:tav tm="0">
                                          <p:val>
                                            <p:fltVal val="0.5"/>
                                          </p:val>
                                        </p:tav>
                                        <p:tav tm="100000">
                                          <p:val>
                                            <p:strVal val="#ppt_y"/>
                                          </p:val>
                                        </p:tav>
                                      </p:tavLst>
                                    </p:anim>
                                  </p:childTnLst>
                                </p:cTn>
                              </p:par>
                              <p:par>
                                <p:cTn id="34" presetID="22" presetClass="entr" presetSubtype="8" fill="hold" grpId="0" nodeType="withEffect">
                                  <p:stCondLst>
                                    <p:cond delay="0"/>
                                  </p:stCondLst>
                                  <p:childTnLst>
                                    <p:set>
                                      <p:cBhvr>
                                        <p:cTn id="35" dur="1" fill="hold">
                                          <p:stCondLst>
                                            <p:cond delay="0"/>
                                          </p:stCondLst>
                                        </p:cTn>
                                        <p:tgtEl>
                                          <p:spTgt spid="235529"/>
                                        </p:tgtEl>
                                        <p:attrNameLst>
                                          <p:attrName>style.visibility</p:attrName>
                                        </p:attrNameLst>
                                      </p:cBhvr>
                                      <p:to>
                                        <p:strVal val="visible"/>
                                      </p:to>
                                    </p:set>
                                    <p:animEffect transition="in" filter="wipe(left)">
                                      <p:cBhvr>
                                        <p:cTn id="36" dur="500"/>
                                        <p:tgtEl>
                                          <p:spTgt spid="235529"/>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528" fill="hold" grpId="0" nodeType="clickEffect">
                                  <p:stCondLst>
                                    <p:cond delay="0"/>
                                  </p:stCondLst>
                                  <p:childTnLst>
                                    <p:set>
                                      <p:cBhvr>
                                        <p:cTn id="40" dur="1" fill="hold">
                                          <p:stCondLst>
                                            <p:cond delay="0"/>
                                          </p:stCondLst>
                                        </p:cTn>
                                        <p:tgtEl>
                                          <p:spTgt spid="235525"/>
                                        </p:tgtEl>
                                        <p:attrNameLst>
                                          <p:attrName>style.visibility</p:attrName>
                                        </p:attrNameLst>
                                      </p:cBhvr>
                                      <p:to>
                                        <p:strVal val="visible"/>
                                      </p:to>
                                    </p:set>
                                    <p:anim calcmode="lin" valueType="num">
                                      <p:cBhvr>
                                        <p:cTn id="41" dur="500" fill="hold"/>
                                        <p:tgtEl>
                                          <p:spTgt spid="235525"/>
                                        </p:tgtEl>
                                        <p:attrNameLst>
                                          <p:attrName>ppt_w</p:attrName>
                                        </p:attrNameLst>
                                      </p:cBhvr>
                                      <p:tavLst>
                                        <p:tav tm="0">
                                          <p:val>
                                            <p:fltVal val="0"/>
                                          </p:val>
                                        </p:tav>
                                        <p:tav tm="100000">
                                          <p:val>
                                            <p:strVal val="#ppt_w"/>
                                          </p:val>
                                        </p:tav>
                                      </p:tavLst>
                                    </p:anim>
                                    <p:anim calcmode="lin" valueType="num">
                                      <p:cBhvr>
                                        <p:cTn id="42" dur="500" fill="hold"/>
                                        <p:tgtEl>
                                          <p:spTgt spid="235525"/>
                                        </p:tgtEl>
                                        <p:attrNameLst>
                                          <p:attrName>ppt_h</p:attrName>
                                        </p:attrNameLst>
                                      </p:cBhvr>
                                      <p:tavLst>
                                        <p:tav tm="0">
                                          <p:val>
                                            <p:fltVal val="0"/>
                                          </p:val>
                                        </p:tav>
                                        <p:tav tm="100000">
                                          <p:val>
                                            <p:strVal val="#ppt_h"/>
                                          </p:val>
                                        </p:tav>
                                      </p:tavLst>
                                    </p:anim>
                                    <p:anim calcmode="lin" valueType="num">
                                      <p:cBhvr>
                                        <p:cTn id="43" dur="500" fill="hold"/>
                                        <p:tgtEl>
                                          <p:spTgt spid="235525"/>
                                        </p:tgtEl>
                                        <p:attrNameLst>
                                          <p:attrName>ppt_x</p:attrName>
                                        </p:attrNameLst>
                                      </p:cBhvr>
                                      <p:tavLst>
                                        <p:tav tm="0">
                                          <p:val>
                                            <p:fltVal val="0.5"/>
                                          </p:val>
                                        </p:tav>
                                        <p:tav tm="100000">
                                          <p:val>
                                            <p:strVal val="#ppt_x"/>
                                          </p:val>
                                        </p:tav>
                                      </p:tavLst>
                                    </p:anim>
                                    <p:anim calcmode="lin" valueType="num">
                                      <p:cBhvr>
                                        <p:cTn id="44" dur="500" fill="hold"/>
                                        <p:tgtEl>
                                          <p:spTgt spid="235525"/>
                                        </p:tgtEl>
                                        <p:attrNameLst>
                                          <p:attrName>ppt_y</p:attrName>
                                        </p:attrNameLst>
                                      </p:cBhvr>
                                      <p:tavLst>
                                        <p:tav tm="0">
                                          <p:val>
                                            <p:fltVal val="0.5"/>
                                          </p:val>
                                        </p:tav>
                                        <p:tav tm="100000">
                                          <p:val>
                                            <p:strVal val="#ppt_y"/>
                                          </p:val>
                                        </p:tav>
                                      </p:tavLst>
                                    </p:anim>
                                  </p:childTnLst>
                                </p:cTn>
                              </p:par>
                              <p:par>
                                <p:cTn id="45" presetID="22" presetClass="entr" presetSubtype="8" fill="hold" grpId="0" nodeType="withEffect">
                                  <p:stCondLst>
                                    <p:cond delay="0"/>
                                  </p:stCondLst>
                                  <p:childTnLst>
                                    <p:set>
                                      <p:cBhvr>
                                        <p:cTn id="46" dur="1" fill="hold">
                                          <p:stCondLst>
                                            <p:cond delay="0"/>
                                          </p:stCondLst>
                                        </p:cTn>
                                        <p:tgtEl>
                                          <p:spTgt spid="235530"/>
                                        </p:tgtEl>
                                        <p:attrNameLst>
                                          <p:attrName>style.visibility</p:attrName>
                                        </p:attrNameLst>
                                      </p:cBhvr>
                                      <p:to>
                                        <p:strVal val="visible"/>
                                      </p:to>
                                    </p:set>
                                    <p:animEffect transition="in" filter="wipe(left)">
                                      <p:cBhvr>
                                        <p:cTn id="47" dur="500"/>
                                        <p:tgtEl>
                                          <p:spTgt spid="235530"/>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528" fill="hold" grpId="0" nodeType="clickEffect">
                                  <p:stCondLst>
                                    <p:cond delay="0"/>
                                  </p:stCondLst>
                                  <p:childTnLst>
                                    <p:set>
                                      <p:cBhvr>
                                        <p:cTn id="51" dur="1" fill="hold">
                                          <p:stCondLst>
                                            <p:cond delay="0"/>
                                          </p:stCondLst>
                                        </p:cTn>
                                        <p:tgtEl>
                                          <p:spTgt spid="235526"/>
                                        </p:tgtEl>
                                        <p:attrNameLst>
                                          <p:attrName>style.visibility</p:attrName>
                                        </p:attrNameLst>
                                      </p:cBhvr>
                                      <p:to>
                                        <p:strVal val="visible"/>
                                      </p:to>
                                    </p:set>
                                    <p:anim calcmode="lin" valueType="num">
                                      <p:cBhvr>
                                        <p:cTn id="52" dur="500" fill="hold"/>
                                        <p:tgtEl>
                                          <p:spTgt spid="235526"/>
                                        </p:tgtEl>
                                        <p:attrNameLst>
                                          <p:attrName>ppt_w</p:attrName>
                                        </p:attrNameLst>
                                      </p:cBhvr>
                                      <p:tavLst>
                                        <p:tav tm="0">
                                          <p:val>
                                            <p:fltVal val="0"/>
                                          </p:val>
                                        </p:tav>
                                        <p:tav tm="100000">
                                          <p:val>
                                            <p:strVal val="#ppt_w"/>
                                          </p:val>
                                        </p:tav>
                                      </p:tavLst>
                                    </p:anim>
                                    <p:anim calcmode="lin" valueType="num">
                                      <p:cBhvr>
                                        <p:cTn id="53" dur="500" fill="hold"/>
                                        <p:tgtEl>
                                          <p:spTgt spid="235526"/>
                                        </p:tgtEl>
                                        <p:attrNameLst>
                                          <p:attrName>ppt_h</p:attrName>
                                        </p:attrNameLst>
                                      </p:cBhvr>
                                      <p:tavLst>
                                        <p:tav tm="0">
                                          <p:val>
                                            <p:fltVal val="0"/>
                                          </p:val>
                                        </p:tav>
                                        <p:tav tm="100000">
                                          <p:val>
                                            <p:strVal val="#ppt_h"/>
                                          </p:val>
                                        </p:tav>
                                      </p:tavLst>
                                    </p:anim>
                                    <p:anim calcmode="lin" valueType="num">
                                      <p:cBhvr>
                                        <p:cTn id="54" dur="500" fill="hold"/>
                                        <p:tgtEl>
                                          <p:spTgt spid="235526"/>
                                        </p:tgtEl>
                                        <p:attrNameLst>
                                          <p:attrName>ppt_x</p:attrName>
                                        </p:attrNameLst>
                                      </p:cBhvr>
                                      <p:tavLst>
                                        <p:tav tm="0">
                                          <p:val>
                                            <p:fltVal val="0.5"/>
                                          </p:val>
                                        </p:tav>
                                        <p:tav tm="100000">
                                          <p:val>
                                            <p:strVal val="#ppt_x"/>
                                          </p:val>
                                        </p:tav>
                                      </p:tavLst>
                                    </p:anim>
                                    <p:anim calcmode="lin" valueType="num">
                                      <p:cBhvr>
                                        <p:cTn id="55" dur="500" fill="hold"/>
                                        <p:tgtEl>
                                          <p:spTgt spid="235526"/>
                                        </p:tgtEl>
                                        <p:attrNameLst>
                                          <p:attrName>ppt_y</p:attrName>
                                        </p:attrNameLst>
                                      </p:cBhvr>
                                      <p:tavLst>
                                        <p:tav tm="0">
                                          <p:val>
                                            <p:fltVal val="0.5"/>
                                          </p:val>
                                        </p:tav>
                                        <p:tav tm="100000">
                                          <p:val>
                                            <p:strVal val="#ppt_y"/>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235531"/>
                                        </p:tgtEl>
                                        <p:attrNameLst>
                                          <p:attrName>style.visibility</p:attrName>
                                        </p:attrNameLst>
                                      </p:cBhvr>
                                      <p:to>
                                        <p:strVal val="visible"/>
                                      </p:to>
                                    </p:set>
                                    <p:animEffect transition="in" filter="wipe(left)">
                                      <p:cBhvr>
                                        <p:cTn id="58" dur="500"/>
                                        <p:tgtEl>
                                          <p:spTgt spid="235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2" grpId="0" animBg="1"/>
      <p:bldP spid="235523" grpId="0" animBg="1"/>
      <p:bldP spid="235524" grpId="0" animBg="1"/>
      <p:bldP spid="235525" grpId="0" animBg="1"/>
      <p:bldP spid="235526" grpId="0" animBg="1"/>
      <p:bldP spid="235527" grpId="0" autoUpdateAnimBg="0"/>
      <p:bldP spid="235528" grpId="0" autoUpdateAnimBg="0"/>
      <p:bldP spid="235529" grpId="0" autoUpdateAnimBg="0"/>
      <p:bldP spid="235530" grpId="0" autoUpdateAnimBg="0"/>
      <p:bldP spid="235531" grpId="0" autoUpdateAnimBg="0"/>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23528" y="1124744"/>
            <a:ext cx="8434648" cy="3315516"/>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54676" y="951890"/>
            <a:ext cx="8434648" cy="495422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1460" y="188595"/>
            <a:ext cx="8613140" cy="1086485"/>
          </a:xfrm>
          <a:prstGeom prst="rect">
            <a:avLst/>
          </a:prstGeom>
        </p:spPr>
      </p:pic>
      <p:pic>
        <p:nvPicPr>
          <p:cNvPr id="3" name="图片 2"/>
          <p:cNvPicPr>
            <a:picLocks noChangeAspect="1"/>
          </p:cNvPicPr>
          <p:nvPr/>
        </p:nvPicPr>
        <p:blipFill>
          <a:blip r:embed="rId2"/>
          <a:stretch>
            <a:fillRect/>
          </a:stretch>
        </p:blipFill>
        <p:spPr>
          <a:xfrm>
            <a:off x="251460" y="1275080"/>
            <a:ext cx="8613140" cy="5260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1460" y="547370"/>
            <a:ext cx="8576310" cy="739775"/>
          </a:xfrm>
          <a:prstGeom prst="rect">
            <a:avLst/>
          </a:prstGeom>
        </p:spPr>
      </p:pic>
      <p:pic>
        <p:nvPicPr>
          <p:cNvPr id="3" name="图片 2"/>
          <p:cNvPicPr>
            <a:picLocks noChangeAspect="1"/>
          </p:cNvPicPr>
          <p:nvPr/>
        </p:nvPicPr>
        <p:blipFill>
          <a:blip r:embed="rId2"/>
          <a:srcRect l="44"/>
          <a:stretch>
            <a:fillRect/>
          </a:stretch>
        </p:blipFill>
        <p:spPr>
          <a:xfrm>
            <a:off x="251460" y="1245235"/>
            <a:ext cx="8576310" cy="2915920"/>
          </a:xfrm>
          <a:prstGeom prst="rect">
            <a:avLst/>
          </a:prstGeom>
        </p:spPr>
      </p:pic>
      <p:pic>
        <p:nvPicPr>
          <p:cNvPr id="4" name="图片 3"/>
          <p:cNvPicPr>
            <a:picLocks noChangeAspect="1"/>
          </p:cNvPicPr>
          <p:nvPr/>
        </p:nvPicPr>
        <p:blipFill>
          <a:blip r:embed="rId3"/>
          <a:stretch>
            <a:fillRect/>
          </a:stretch>
        </p:blipFill>
        <p:spPr>
          <a:xfrm>
            <a:off x="251460" y="4003675"/>
            <a:ext cx="8576310" cy="1947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28650" y="836295"/>
            <a:ext cx="7845425" cy="306387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83895" y="476250"/>
            <a:ext cx="7659370" cy="551370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0688"/>
            <a:ext cx="8363272" cy="1143000"/>
          </a:xfrm>
        </p:spPr>
        <p:txBody>
          <a:bodyPr/>
          <a:lstStyle/>
          <a:p>
            <a:r>
              <a:rPr lang="en-US" altLang="zh-CN" sz="4000" dirty="0"/>
              <a:t>3. Comparing relative oxidizing and reducing power of half-cells</a:t>
            </a:r>
            <a:endParaRPr lang="zh-CN" altLang="en-US" sz="4000" dirty="0"/>
          </a:p>
        </p:txBody>
      </p:sp>
      <p:sp>
        <p:nvSpPr>
          <p:cNvPr id="3" name="内容占位符 2"/>
          <p:cNvSpPr>
            <a:spLocks noGrp="1"/>
          </p:cNvSpPr>
          <p:nvPr>
            <p:ph idx="1"/>
          </p:nvPr>
        </p:nvSpPr>
        <p:spPr/>
        <p:txBody>
          <a:bodyPr/>
          <a:lstStyle/>
          <a:p>
            <a:r>
              <a:rPr lang="en-US" altLang="zh-CN" sz="2400" dirty="0"/>
              <a:t>The calculations using E</a:t>
            </a:r>
            <a:r>
              <a:rPr lang="en-US" altLang="zh-CN" sz="2400" i="1" strike="sngStrike" baseline="30000" dirty="0">
                <a:sym typeface="+mn-ea"/>
              </a:rPr>
              <a:t>o</a:t>
            </a:r>
            <a:r>
              <a:rPr lang="en-US" altLang="zh-CN" sz="2400" dirty="0"/>
              <a:t> values for half-reactions confirm the order of the activity series discussed earlier in this chapter. </a:t>
            </a:r>
            <a:endParaRPr lang="en-US" altLang="zh-CN" sz="2400" dirty="0"/>
          </a:p>
          <a:p>
            <a:r>
              <a:rPr lang="en-US" altLang="zh-CN" sz="2400" dirty="0"/>
              <a:t>In quantitative terms, we can now say that a metal is able to reduce the ions of another metal that has a higher E</a:t>
            </a:r>
            <a:r>
              <a:rPr lang="en-US" altLang="zh-CN" sz="2400" i="1" strike="sngStrike" baseline="30000" dirty="0">
                <a:sym typeface="+mn-ea"/>
              </a:rPr>
              <a:t>o</a:t>
            </a:r>
            <a:r>
              <a:rPr lang="en-US" altLang="zh-CN" sz="2400" dirty="0"/>
              <a:t> value. </a:t>
            </a:r>
            <a:endParaRPr lang="en-US" altLang="zh-CN" sz="2400" dirty="0"/>
          </a:p>
          <a:p>
            <a:r>
              <a:rPr lang="en-US" altLang="zh-CN" sz="2400" dirty="0"/>
              <a:t>Metals with low E</a:t>
            </a:r>
            <a:r>
              <a:rPr lang="en-US" altLang="zh-CN" sz="2400" i="1" strike="sngStrike" baseline="30000" dirty="0">
                <a:sym typeface="+mn-ea"/>
              </a:rPr>
              <a:t>o</a:t>
            </a:r>
            <a:r>
              <a:rPr lang="en-US" altLang="zh-CN" sz="2400" dirty="0"/>
              <a:t> values (most negative) are therefore the strongest reducing agents. </a:t>
            </a:r>
            <a:endParaRPr lang="en-US" altLang="zh-CN" sz="2400" dirty="0"/>
          </a:p>
          <a:p>
            <a:r>
              <a:rPr lang="en-US" altLang="zh-CN" sz="2400" dirty="0"/>
              <a:t>Likewise, a non-metal is able to oxidize the ions of another non-metal that has a lower E</a:t>
            </a:r>
            <a:r>
              <a:rPr lang="en-US" altLang="zh-CN" sz="2400" i="1" strike="sngStrike" baseline="30000" dirty="0">
                <a:sym typeface="+mn-ea"/>
              </a:rPr>
              <a:t>o</a:t>
            </a:r>
            <a:r>
              <a:rPr lang="en-US" altLang="zh-CN" sz="2400" dirty="0"/>
              <a:t> value.</a:t>
            </a:r>
            <a:endParaRPr lang="en-US" altLang="zh-CN" sz="2400" dirty="0"/>
          </a:p>
          <a:p>
            <a:r>
              <a:rPr lang="en-US" altLang="zh-CN" sz="2400" dirty="0"/>
              <a:t>Non-metals with high E</a:t>
            </a:r>
            <a:r>
              <a:rPr lang="en-US" altLang="zh-CN" sz="2400" i="1" strike="sngStrike" baseline="30000" dirty="0">
                <a:sym typeface="+mn-ea"/>
              </a:rPr>
              <a:t>o</a:t>
            </a:r>
            <a:r>
              <a:rPr lang="en-US" altLang="zh-CN" sz="2400" dirty="0"/>
              <a:t> values are therefore the strongest oxidizing agents.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l="10117" t="7331"/>
          <a:stretch>
            <a:fillRect/>
          </a:stretch>
        </p:blipFill>
        <p:spPr>
          <a:xfrm>
            <a:off x="39730" y="1412776"/>
            <a:ext cx="9140782" cy="5256584"/>
          </a:xfrm>
          <a:prstGeom prst="rect">
            <a:avLst/>
          </a:prstGeom>
        </p:spPr>
      </p:pic>
      <p:sp>
        <p:nvSpPr>
          <p:cNvPr id="3" name="矩形 2"/>
          <p:cNvSpPr/>
          <p:nvPr/>
        </p:nvSpPr>
        <p:spPr>
          <a:xfrm>
            <a:off x="179512" y="861809"/>
            <a:ext cx="8064896" cy="523220"/>
          </a:xfrm>
          <a:prstGeom prst="rect">
            <a:avLst/>
          </a:prstGeom>
        </p:spPr>
        <p:txBody>
          <a:bodyPr wrap="square">
            <a:spAutoFit/>
          </a:bodyPr>
          <a:lstStyle/>
          <a:p>
            <a:r>
              <a:rPr lang="en-US" altLang="zh-CN" sz="2800" dirty="0"/>
              <a:t>Standard electrode potentials at 298 K</a:t>
            </a:r>
            <a:endParaRPr lang="zh-CN" altLang="en-US" sz="2800" dirty="0"/>
          </a:p>
        </p:txBody>
      </p:sp>
      <p:sp>
        <p:nvSpPr>
          <p:cNvPr id="5" name="矩形 4"/>
          <p:cNvSpPr/>
          <p:nvPr/>
        </p:nvSpPr>
        <p:spPr>
          <a:xfrm>
            <a:off x="5436096" y="4941168"/>
            <a:ext cx="251587" cy="20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364088" y="4913326"/>
            <a:ext cx="432048" cy="261610"/>
          </a:xfrm>
          <a:prstGeom prst="rect">
            <a:avLst/>
          </a:prstGeom>
          <a:noFill/>
        </p:spPr>
        <p:txBody>
          <a:bodyPr wrap="square" rtlCol="0">
            <a:spAutoFit/>
          </a:bodyPr>
          <a:lstStyle/>
          <a:p>
            <a:r>
              <a:rPr lang="en-US" altLang="zh-CN" sz="1100" dirty="0">
                <a:latin typeface="+mj-lt"/>
              </a:rPr>
              <a:t>2H</a:t>
            </a:r>
            <a:r>
              <a:rPr lang="en-US" altLang="zh-CN" sz="1100" baseline="30000" dirty="0">
                <a:latin typeface="+mj-lt"/>
              </a:rPr>
              <a:t>+</a:t>
            </a:r>
            <a:endParaRPr lang="zh-CN" altLang="en-US" sz="1100" baseline="30000" dirty="0">
              <a:latin typeface="+mj-l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51520" y="404664"/>
            <a:ext cx="8434648" cy="1422750"/>
          </a:xfrm>
          <a:prstGeom prst="rect">
            <a:avLst/>
          </a:prstGeom>
        </p:spPr>
      </p:pic>
      <p:pic>
        <p:nvPicPr>
          <p:cNvPr id="3" name="图片 2"/>
          <p:cNvPicPr>
            <a:picLocks noChangeAspect="1"/>
          </p:cNvPicPr>
          <p:nvPr/>
        </p:nvPicPr>
        <p:blipFill>
          <a:blip r:embed="rId2">
            <a:lum bright="-20000" contrast="40000"/>
          </a:blip>
          <a:stretch>
            <a:fillRect/>
          </a:stretch>
        </p:blipFill>
        <p:spPr>
          <a:xfrm>
            <a:off x="251520" y="1827414"/>
            <a:ext cx="8078970" cy="1168688"/>
          </a:xfrm>
          <a:prstGeom prst="rect">
            <a:avLst/>
          </a:prstGeom>
        </p:spPr>
      </p:pic>
      <p:pic>
        <p:nvPicPr>
          <p:cNvPr id="4" name="图片 3"/>
          <p:cNvPicPr>
            <a:picLocks noChangeAspect="1"/>
          </p:cNvPicPr>
          <p:nvPr/>
        </p:nvPicPr>
        <p:blipFill>
          <a:blip r:embed="rId3">
            <a:lum bright="-20000" contrast="40000"/>
          </a:blip>
          <a:stretch>
            <a:fillRect/>
          </a:stretch>
        </p:blipFill>
        <p:spPr>
          <a:xfrm>
            <a:off x="251520" y="2996102"/>
            <a:ext cx="8434648" cy="2540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5133" y="548680"/>
            <a:ext cx="8229600" cy="635918"/>
          </a:xfrm>
        </p:spPr>
        <p:txBody>
          <a:bodyPr/>
          <a:lstStyle/>
          <a:p>
            <a:r>
              <a:rPr lang="en-US" altLang="zh-CN" sz="4000" dirty="0"/>
              <a:t>Caution about interpreting E</a:t>
            </a:r>
            <a:r>
              <a:rPr lang="el-GR" altLang="zh-CN" sz="4000" baseline="30000" dirty="0"/>
              <a:t>θ </a:t>
            </a:r>
            <a:r>
              <a:rPr lang="en-US" altLang="zh-CN" sz="4000" dirty="0"/>
              <a:t>data</a:t>
            </a:r>
            <a:endParaRPr lang="zh-CN" altLang="en-US" sz="4000" dirty="0"/>
          </a:p>
        </p:txBody>
      </p:sp>
      <p:sp>
        <p:nvSpPr>
          <p:cNvPr id="3" name="内容占位符 2"/>
          <p:cNvSpPr>
            <a:spLocks noGrp="1"/>
          </p:cNvSpPr>
          <p:nvPr>
            <p:ph idx="1"/>
          </p:nvPr>
        </p:nvSpPr>
        <p:spPr>
          <a:xfrm>
            <a:off x="457200" y="1556793"/>
            <a:ext cx="8229600" cy="4767808"/>
          </a:xfrm>
        </p:spPr>
        <p:txBody>
          <a:bodyPr/>
          <a:lstStyle/>
          <a:p>
            <a:r>
              <a:rPr lang="en-US" altLang="zh-CN" dirty="0"/>
              <a:t>Note that although </a:t>
            </a:r>
            <a:r>
              <a:rPr lang="en-US" altLang="zh-CN" sz="2800" dirty="0"/>
              <a:t>E</a:t>
            </a:r>
            <a:r>
              <a:rPr lang="en-US" altLang="zh-CN" sz="2800" i="1" strike="sngStrike" baseline="30000" dirty="0">
                <a:sym typeface="+mn-ea"/>
              </a:rPr>
              <a:t>o</a:t>
            </a:r>
            <a:r>
              <a:rPr lang="el-GR" altLang="zh-CN" sz="2800" baseline="30000" dirty="0"/>
              <a:t> </a:t>
            </a:r>
            <a:r>
              <a:rPr lang="en-US" altLang="zh-CN" dirty="0"/>
              <a:t>data give information on the energetic feasibility of a reaction and the products of a redox reaction, they </a:t>
            </a:r>
            <a:r>
              <a:rPr lang="en-US" altLang="zh-CN" b="1" dirty="0">
                <a:solidFill>
                  <a:srgbClr val="FF0000"/>
                </a:solidFill>
              </a:rPr>
              <a:t>do not give any information on the rate</a:t>
            </a:r>
            <a:r>
              <a:rPr lang="en-US" altLang="zh-CN" dirty="0"/>
              <a:t>.</a:t>
            </a:r>
            <a:endParaRPr lang="en-US" altLang="zh-CN" dirty="0"/>
          </a:p>
          <a:p>
            <a:r>
              <a:rPr lang="en-US" altLang="zh-CN" dirty="0"/>
              <a:t>So a reaction that is predicted to be spontaneous may give no observable sign of reaction because the activation energy may be too high for the reaction to occur at an appreciable rate.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42595" y="316865"/>
            <a:ext cx="8258810" cy="600456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5"/>
            <a:ext cx="8229600" cy="5559896"/>
          </a:xfrm>
        </p:spPr>
        <p:txBody>
          <a:bodyPr/>
          <a:lstStyle/>
          <a:p>
            <a:r>
              <a:rPr lang="en-US" altLang="zh-CN" dirty="0"/>
              <a:t>In addition, the </a:t>
            </a:r>
            <a:r>
              <a:rPr lang="en-US" altLang="zh-CN" sz="2400" dirty="0"/>
              <a:t>E</a:t>
            </a:r>
            <a:r>
              <a:rPr lang="en-US" altLang="zh-CN" sz="2400" i="1" strike="sngStrike" baseline="30000" dirty="0">
                <a:sym typeface="+mn-ea"/>
              </a:rPr>
              <a:t>o</a:t>
            </a:r>
            <a:r>
              <a:rPr lang="en-US" altLang="zh-CN" dirty="0"/>
              <a:t> values that we have used throughout these examples relate </a:t>
            </a:r>
            <a:r>
              <a:rPr lang="en-US" altLang="zh-CN" b="1" dirty="0">
                <a:solidFill>
                  <a:srgbClr val="FF0000"/>
                </a:solidFill>
              </a:rPr>
              <a:t>only to standard conditions</a:t>
            </a:r>
            <a:r>
              <a:rPr lang="en-US" altLang="zh-CN" dirty="0"/>
              <a:t>, and </a:t>
            </a:r>
            <a:r>
              <a:rPr lang="en-US" altLang="zh-CN" b="1" dirty="0">
                <a:solidFill>
                  <a:srgbClr val="FF0000"/>
                </a:solidFill>
              </a:rPr>
              <a:t>any changes in temperature, concentration, or pressure will alter the values, possibly even changing whether a reaction is spontaneous or not</a:t>
            </a:r>
            <a:r>
              <a:rPr lang="en-US" altLang="zh-CN" dirty="0"/>
              <a:t>.</a:t>
            </a:r>
            <a:endParaRPr lang="en-US" altLang="zh-CN" dirty="0"/>
          </a:p>
          <a:p>
            <a:r>
              <a:rPr lang="en-US" altLang="zh-CN" dirty="0"/>
              <a:t>In summary, the interpretation of electrode potential data involves recognizing one fundamental fact: </a:t>
            </a:r>
            <a:r>
              <a:rPr lang="en-US" altLang="zh-CN" b="1" dirty="0">
                <a:solidFill>
                  <a:srgbClr val="FF0000"/>
                </a:solidFill>
              </a:rPr>
              <a:t>electrons always tend to flow towards the half-cell with the highest </a:t>
            </a:r>
            <a:r>
              <a:rPr lang="en-US" altLang="zh-CN" sz="2400" b="1" dirty="0">
                <a:solidFill>
                  <a:srgbClr val="FF0000"/>
                </a:solidFill>
              </a:rPr>
              <a:t>E</a:t>
            </a:r>
            <a:r>
              <a:rPr lang="en-US" altLang="zh-CN" sz="2400" b="1" i="1" strike="sngStrike" baseline="30000" dirty="0">
                <a:solidFill>
                  <a:srgbClr val="FF0000"/>
                </a:solidFill>
                <a:sym typeface="+mn-ea"/>
              </a:rPr>
              <a:t>o</a:t>
            </a:r>
            <a:r>
              <a:rPr lang="en-US" altLang="zh-CN" b="1" dirty="0">
                <a:solidFill>
                  <a:srgbClr val="FF0000"/>
                </a:solidFill>
              </a:rPr>
              <a:t> value.</a:t>
            </a:r>
            <a:endParaRPr lang="en-US" altLang="zh-CN" b="1" dirty="0">
              <a:solidFill>
                <a:srgbClr val="FF0000"/>
              </a:solidFill>
            </a:endParaRPr>
          </a:p>
          <a:p>
            <a:r>
              <a:rPr lang="en-US" altLang="zh-CN" dirty="0"/>
              <a:t>All other deductions and interpretations follow from this.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683895" y="266065"/>
            <a:ext cx="7586980" cy="632587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39750" y="1049655"/>
            <a:ext cx="7672070" cy="2691765"/>
          </a:xfrm>
          <a:prstGeom prst="rect">
            <a:avLst/>
          </a:prstGeom>
        </p:spPr>
      </p:pic>
      <p:pic>
        <p:nvPicPr>
          <p:cNvPr id="6" name="图片 5"/>
          <p:cNvPicPr>
            <a:picLocks noChangeAspect="1"/>
          </p:cNvPicPr>
          <p:nvPr/>
        </p:nvPicPr>
        <p:blipFill>
          <a:blip r:embed="rId2"/>
          <a:stretch>
            <a:fillRect/>
          </a:stretch>
        </p:blipFill>
        <p:spPr>
          <a:xfrm>
            <a:off x="690245" y="3741420"/>
            <a:ext cx="7371715" cy="151511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395605" y="620395"/>
            <a:ext cx="8373745" cy="494982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50850" y="69850"/>
            <a:ext cx="8242300" cy="67183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12750" y="1365250"/>
            <a:ext cx="8318500" cy="412750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4690" y="404495"/>
            <a:ext cx="7930515" cy="786765"/>
          </a:xfrm>
        </p:spPr>
        <p:txBody>
          <a:bodyPr/>
          <a:p>
            <a:r>
              <a:rPr lang="en-US" altLang="zh-CN"/>
              <a:t>12.5 Electrolytic cell</a:t>
            </a:r>
            <a:endParaRPr lang="en-US" altLang="zh-CN"/>
          </a:p>
        </p:txBody>
      </p:sp>
      <p:pic>
        <p:nvPicPr>
          <p:cNvPr id="4" name="图片 3"/>
          <p:cNvPicPr>
            <a:picLocks noChangeAspect="1"/>
          </p:cNvPicPr>
          <p:nvPr/>
        </p:nvPicPr>
        <p:blipFill>
          <a:blip r:embed="rId1"/>
          <a:stretch>
            <a:fillRect/>
          </a:stretch>
        </p:blipFill>
        <p:spPr>
          <a:xfrm>
            <a:off x="870585" y="1268730"/>
            <a:ext cx="7033260" cy="1824355"/>
          </a:xfrm>
          <a:prstGeom prst="rect">
            <a:avLst/>
          </a:prstGeom>
        </p:spPr>
      </p:pic>
      <p:pic>
        <p:nvPicPr>
          <p:cNvPr id="6" name="图片 5"/>
          <p:cNvPicPr>
            <a:picLocks noChangeAspect="1"/>
          </p:cNvPicPr>
          <p:nvPr/>
        </p:nvPicPr>
        <p:blipFill>
          <a:blip r:embed="rId2"/>
          <a:stretch>
            <a:fillRect/>
          </a:stretch>
        </p:blipFill>
        <p:spPr>
          <a:xfrm>
            <a:off x="870585" y="3140710"/>
            <a:ext cx="7075805" cy="3573780"/>
          </a:xfrm>
          <a:prstGeom prst="rect">
            <a:avLst/>
          </a:prstGeom>
        </p:spPr>
      </p:pic>
      <p:sp>
        <p:nvSpPr>
          <p:cNvPr id="8" name="文本框 7"/>
          <p:cNvSpPr txBox="1"/>
          <p:nvPr/>
        </p:nvSpPr>
        <p:spPr>
          <a:xfrm>
            <a:off x="6300470" y="3428365"/>
            <a:ext cx="1212215" cy="337185"/>
          </a:xfrm>
          <a:prstGeom prst="rect">
            <a:avLst/>
          </a:prstGeom>
          <a:noFill/>
        </p:spPr>
        <p:txBody>
          <a:bodyPr wrap="square" rtlCol="0">
            <a:spAutoFit/>
          </a:bodyPr>
          <a:p>
            <a:r>
              <a:rPr lang="en-US" altLang="zh-CN" sz="1600">
                <a:solidFill>
                  <a:srgbClr val="FF0000"/>
                </a:solidFill>
                <a:latin typeface="Times New Roman" panose="02020603050405020304" pitchFamily="18" charset="0"/>
                <a:cs typeface="Times New Roman" panose="02020603050405020304" pitchFamily="18" charset="0"/>
              </a:rPr>
              <a:t>HL Only</a:t>
            </a:r>
            <a:endParaRPr lang="en-US" altLang="zh-CN" sz="160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custDataLst>
              <p:tags r:id="rId3"/>
            </p:custDataLst>
          </p:nvPr>
        </p:nvSpPr>
        <p:spPr>
          <a:xfrm>
            <a:off x="6300470" y="5661025"/>
            <a:ext cx="1212215" cy="337185"/>
          </a:xfrm>
          <a:prstGeom prst="rect">
            <a:avLst/>
          </a:prstGeom>
          <a:noFill/>
        </p:spPr>
        <p:txBody>
          <a:bodyPr wrap="square" rtlCol="0">
            <a:spAutoFit/>
          </a:bodyPr>
          <a:p>
            <a:r>
              <a:rPr lang="en-US" altLang="zh-CN" sz="1600">
                <a:solidFill>
                  <a:srgbClr val="FF0000"/>
                </a:solidFill>
                <a:latin typeface="Times New Roman" panose="02020603050405020304" pitchFamily="18" charset="0"/>
                <a:cs typeface="Times New Roman" panose="02020603050405020304" pitchFamily="18" charset="0"/>
              </a:rPr>
              <a:t>HL Only</a:t>
            </a:r>
            <a:endParaRPr lang="en-US" altLang="zh-CN" sz="16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0688"/>
            <a:ext cx="8229600" cy="1143000"/>
          </a:xfrm>
        </p:spPr>
        <p:txBody>
          <a:bodyPr/>
          <a:lstStyle/>
          <a:p>
            <a:r>
              <a:rPr lang="en-US" altLang="zh-CN" sz="4000" dirty="0"/>
              <a:t>An external source of electricity drives non-spontaneous </a:t>
            </a:r>
            <a:r>
              <a:rPr lang="en-GB" altLang="zh-CN" sz="4000" dirty="0"/>
              <a:t>redox reactions</a:t>
            </a:r>
            <a:endParaRPr lang="zh-CN" altLang="en-US" sz="4000" dirty="0"/>
          </a:p>
        </p:txBody>
      </p:sp>
      <p:sp>
        <p:nvSpPr>
          <p:cNvPr id="3" name="内容占位符 2"/>
          <p:cNvSpPr>
            <a:spLocks noGrp="1"/>
          </p:cNvSpPr>
          <p:nvPr>
            <p:ph idx="1"/>
          </p:nvPr>
        </p:nvSpPr>
        <p:spPr>
          <a:xfrm>
            <a:off x="457200" y="2060848"/>
            <a:ext cx="8229600" cy="4389437"/>
          </a:xfrm>
        </p:spPr>
        <p:txBody>
          <a:bodyPr/>
          <a:lstStyle/>
          <a:p>
            <a:r>
              <a:rPr lang="en-US" altLang="zh-CN" dirty="0"/>
              <a:t>As we have learnt, </a:t>
            </a:r>
            <a:r>
              <a:rPr lang="en-US" altLang="zh-CN" b="1" dirty="0">
                <a:solidFill>
                  <a:srgbClr val="FF0000"/>
                </a:solidFill>
              </a:rPr>
              <a:t>a voltaic cell takes the energy of a spontaneous redox reaction and harnesses it to generate electrical energy</a:t>
            </a:r>
            <a:r>
              <a:rPr lang="en-US" altLang="zh-CN" dirty="0"/>
              <a:t>.</a:t>
            </a:r>
            <a:endParaRPr lang="en-US" altLang="zh-CN" dirty="0"/>
          </a:p>
          <a:p>
            <a:r>
              <a:rPr lang="en-US" altLang="zh-CN" dirty="0"/>
              <a:t>Reversely, </a:t>
            </a:r>
            <a:r>
              <a:rPr lang="en-US" altLang="zh-CN" b="1" dirty="0">
                <a:solidFill>
                  <a:srgbClr val="FF0000"/>
                </a:solidFill>
              </a:rPr>
              <a:t>an electrolytic cell uses an external source 0f electrical energy to bring about a redox reaction that would otherwise be nonspontaneous</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5"/>
            <a:ext cx="8229600" cy="5559896"/>
          </a:xfrm>
        </p:spPr>
        <p:txBody>
          <a:bodyPr/>
          <a:lstStyle/>
          <a:p>
            <a:r>
              <a:rPr lang="en-US" altLang="zh-CN" dirty="0"/>
              <a:t>The reactant in the process of electrolysis is present in the </a:t>
            </a:r>
            <a:r>
              <a:rPr lang="en-US" altLang="zh-CN" b="1" dirty="0">
                <a:solidFill>
                  <a:srgbClr val="FF0000"/>
                </a:solidFill>
              </a:rPr>
              <a:t>electrolyte</a:t>
            </a:r>
            <a:r>
              <a:rPr lang="en-US" altLang="zh-CN" dirty="0"/>
              <a:t>. </a:t>
            </a:r>
            <a:endParaRPr lang="en-US" altLang="zh-CN" dirty="0"/>
          </a:p>
          <a:p>
            <a:r>
              <a:rPr lang="en-US" altLang="zh-CN" dirty="0"/>
              <a:t>This is a liquid, usually a molten ionic compound or a solution of an ionic compound. </a:t>
            </a:r>
            <a:endParaRPr lang="en-US" altLang="zh-CN" dirty="0"/>
          </a:p>
          <a:p>
            <a:r>
              <a:rPr lang="en-US" altLang="zh-CN" dirty="0"/>
              <a:t>As the electric current passes through the electrolyte, redox reactions occur at the electrodes, removing the charges on the ions and forming products that are electrically neutral.</a:t>
            </a:r>
            <a:endParaRPr lang="en-US" altLang="zh-CN" dirty="0"/>
          </a:p>
          <a:p>
            <a:r>
              <a:rPr lang="en-US" altLang="zh-CN" dirty="0"/>
              <a:t>The ions are therefore said to be </a:t>
            </a:r>
            <a:r>
              <a:rPr lang="en-US" altLang="zh-CN" b="1" dirty="0">
                <a:solidFill>
                  <a:srgbClr val="FF0000"/>
                </a:solidFill>
              </a:rPr>
              <a:t>discharged</a:t>
            </a:r>
            <a:r>
              <a:rPr lang="en-US" altLang="zh-CN" dirty="0"/>
              <a:t> during this process.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908720"/>
            <a:ext cx="8229600" cy="4464496"/>
          </a:xfrm>
        </p:spPr>
        <p:txBody>
          <a:bodyPr/>
          <a:lstStyle/>
          <a:p>
            <a:r>
              <a:rPr lang="en-US" altLang="zh-CN" dirty="0"/>
              <a:t>Reactive metals, including aluminium, lithium, magnesium, sodium, and potassium, are found naturally in compounds such as Al</a:t>
            </a:r>
            <a:r>
              <a:rPr lang="en-US" altLang="zh-CN" baseline="-25000" dirty="0"/>
              <a:t>2</a:t>
            </a:r>
            <a:r>
              <a:rPr lang="en-US" altLang="zh-CN" dirty="0"/>
              <a:t>O</a:t>
            </a:r>
            <a:r>
              <a:rPr lang="en-US" altLang="zh-CN" baseline="-25000" dirty="0"/>
              <a:t>3</a:t>
            </a:r>
            <a:r>
              <a:rPr lang="en-US" altLang="zh-CN" dirty="0"/>
              <a:t> and NaCl where they exist as positive ions. </a:t>
            </a:r>
            <a:endParaRPr lang="en-US" altLang="zh-CN" dirty="0"/>
          </a:p>
          <a:p>
            <a:r>
              <a:rPr lang="en-US" altLang="zh-CN" dirty="0"/>
              <a:t>Extraction of the metal therefore involves reduction of these ions. </a:t>
            </a:r>
            <a:endParaRPr lang="en-US" altLang="zh-CN" dirty="0"/>
          </a:p>
          <a:p>
            <a:r>
              <a:rPr lang="en-US" altLang="zh-CN" dirty="0"/>
              <a:t>But this is a problem because </a:t>
            </a:r>
            <a:r>
              <a:rPr lang="en-US" altLang="zh-CN" b="1" dirty="0">
                <a:solidFill>
                  <a:srgbClr val="FF0000"/>
                </a:solidFill>
              </a:rPr>
              <a:t>the </a:t>
            </a:r>
            <a:r>
              <a:rPr lang="en-US" altLang="zh-CN" sz="2400" b="1" dirty="0">
                <a:solidFill>
                  <a:srgbClr val="FF0000"/>
                </a:solidFill>
              </a:rPr>
              <a:t>E</a:t>
            </a:r>
            <a:r>
              <a:rPr lang="el-GR" altLang="zh-CN" sz="2400" b="1" baseline="30000" dirty="0">
                <a:solidFill>
                  <a:srgbClr val="FF0000"/>
                </a:solidFill>
              </a:rPr>
              <a:t>θ</a:t>
            </a:r>
            <a:r>
              <a:rPr lang="en-US" altLang="zh-CN" b="1" dirty="0">
                <a:solidFill>
                  <a:srgbClr val="FF0000"/>
                </a:solidFill>
              </a:rPr>
              <a:t> values of these reactive metal ions are so low</a:t>
            </a:r>
            <a:r>
              <a:rPr lang="en-US" altLang="zh-CN" dirty="0"/>
              <a:t> that there are no good reducing agents available to do this.</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23850" y="260350"/>
            <a:ext cx="8577580" cy="3415030"/>
          </a:xfrm>
          <a:prstGeom prst="rect">
            <a:avLst/>
          </a:prstGeom>
        </p:spPr>
      </p:pic>
      <p:pic>
        <p:nvPicPr>
          <p:cNvPr id="3" name="图片 2"/>
          <p:cNvPicPr>
            <a:picLocks noChangeAspect="1"/>
          </p:cNvPicPr>
          <p:nvPr/>
        </p:nvPicPr>
        <p:blipFill>
          <a:blip r:embed="rId2"/>
          <a:stretch>
            <a:fillRect/>
          </a:stretch>
        </p:blipFill>
        <p:spPr>
          <a:xfrm>
            <a:off x="323850" y="3675380"/>
            <a:ext cx="8578215" cy="289242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21"/>
            <a:ext cx="8229600" cy="5415880"/>
          </a:xfrm>
        </p:spPr>
        <p:txBody>
          <a:bodyPr/>
          <a:lstStyle/>
          <a:p>
            <a:r>
              <a:rPr lang="en-US" altLang="zh-CN" dirty="0"/>
              <a:t>In these cases, the only effective source of reduction is directly with electrons, using electrolysis. </a:t>
            </a:r>
            <a:endParaRPr lang="en-US" altLang="zh-CN" dirty="0"/>
          </a:p>
          <a:p>
            <a:r>
              <a:rPr lang="en-US" altLang="zh-CN" dirty="0"/>
              <a:t>This means that </a:t>
            </a:r>
            <a:r>
              <a:rPr lang="en-US" altLang="zh-CN" b="1" dirty="0">
                <a:solidFill>
                  <a:srgbClr val="FF0000"/>
                </a:solidFill>
              </a:rPr>
              <a:t>electrolysis is the only means of extracting these metals from their ores</a:t>
            </a:r>
            <a:r>
              <a:rPr lang="en-US" altLang="zh-CN" dirty="0"/>
              <a:t>. </a:t>
            </a:r>
            <a:endParaRPr lang="en-US" altLang="zh-CN" dirty="0"/>
          </a:p>
          <a:p>
            <a:r>
              <a:rPr lang="en-US" altLang="zh-CN" dirty="0"/>
              <a:t>It is also the process used in the production of many non-metal elements of industrial importance, and in the related procedures of </a:t>
            </a:r>
            <a:r>
              <a:rPr lang="en-US" altLang="zh-CN" b="1" dirty="0">
                <a:solidFill>
                  <a:srgbClr val="FF0000"/>
                </a:solidFill>
              </a:rPr>
              <a:t>electroplating</a:t>
            </a:r>
            <a:r>
              <a:rPr lang="en-US" altLang="zh-CN" dirty="0"/>
              <a:t> and </a:t>
            </a:r>
            <a:r>
              <a:rPr lang="en-US" altLang="zh-CN" b="1" dirty="0">
                <a:solidFill>
                  <a:srgbClr val="FF0000"/>
                </a:solidFill>
              </a:rPr>
              <a:t>anodization</a:t>
            </a:r>
            <a:r>
              <a:rPr lang="en-US" altLang="zh-CN" dirty="0"/>
              <a:t>.</a:t>
            </a:r>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896114"/>
          </a:xfrm>
        </p:spPr>
        <p:txBody>
          <a:bodyPr/>
          <a:lstStyle/>
          <a:p>
            <a:pPr eaLnBrk="1" hangingPunct="1">
              <a:defRPr/>
            </a:pPr>
            <a:r>
              <a:rPr lang="en-US" dirty="0"/>
              <a:t>Voltaic cell</a:t>
            </a:r>
            <a:endParaRPr lang="en-US" dirty="0"/>
          </a:p>
        </p:txBody>
      </p:sp>
      <p:grpSp>
        <p:nvGrpSpPr>
          <p:cNvPr id="8" name="Group 7"/>
          <p:cNvGrpSpPr/>
          <p:nvPr/>
        </p:nvGrpSpPr>
        <p:grpSpPr bwMode="auto">
          <a:xfrm>
            <a:off x="1957388" y="1824038"/>
            <a:ext cx="5149850" cy="4710112"/>
            <a:chOff x="1957181" y="1823452"/>
            <a:chExt cx="5149937" cy="4710309"/>
          </a:xfrm>
        </p:grpSpPr>
        <p:pic>
          <p:nvPicPr>
            <p:cNvPr id="27652" name="Picture 2" descr="20_3.gi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57181" y="1823452"/>
              <a:ext cx="5149937" cy="4710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a:off x="2836671" y="6309915"/>
              <a:ext cx="352431"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849797" y="6309915"/>
              <a:ext cx="31115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924712"/>
          </a:xfrm>
        </p:spPr>
        <p:txBody>
          <a:bodyPr/>
          <a:lstStyle/>
          <a:p>
            <a:pPr eaLnBrk="1" hangingPunct="1">
              <a:defRPr/>
            </a:pPr>
            <a:r>
              <a:rPr lang="en-US" dirty="0"/>
              <a:t>Electrolytic cell</a:t>
            </a:r>
            <a:endParaRPr lang="en-US" dirty="0"/>
          </a:p>
        </p:txBody>
      </p:sp>
      <p:pic>
        <p:nvPicPr>
          <p:cNvPr id="4" name="图片 3"/>
          <p:cNvPicPr>
            <a:picLocks noChangeAspect="1"/>
          </p:cNvPicPr>
          <p:nvPr/>
        </p:nvPicPr>
        <p:blipFill>
          <a:blip r:embed="rId1">
            <a:lum bright="-20000" contrast="40000"/>
          </a:blip>
          <a:stretch>
            <a:fillRect/>
          </a:stretch>
        </p:blipFill>
        <p:spPr>
          <a:xfrm>
            <a:off x="899592" y="2204864"/>
            <a:ext cx="6868245" cy="408904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20688"/>
            <a:ext cx="8229600" cy="5976664"/>
          </a:xfrm>
        </p:spPr>
        <p:txBody>
          <a:bodyPr/>
          <a:lstStyle/>
          <a:p>
            <a:r>
              <a:rPr lang="en-US" altLang="zh-CN" dirty="0"/>
              <a:t>The source of electric power is a battery or a DC power source. </a:t>
            </a:r>
            <a:endParaRPr lang="en-US" altLang="zh-CN" dirty="0"/>
          </a:p>
          <a:p>
            <a:r>
              <a:rPr lang="en-US" altLang="zh-CN" dirty="0"/>
              <a:t>This is shown in diagrams as     where the longer line represents the positive terminal and the shorter line the negative terminal.</a:t>
            </a:r>
            <a:endParaRPr lang="en-US" altLang="zh-CN" dirty="0"/>
          </a:p>
          <a:p>
            <a:r>
              <a:rPr lang="en-US" altLang="zh-CN" dirty="0"/>
              <a:t>The electrodes are immersed in the electrolyte and connected to the power supply. They must not touch each other! </a:t>
            </a:r>
            <a:endParaRPr lang="en-US" altLang="zh-CN" dirty="0"/>
          </a:p>
          <a:p>
            <a:r>
              <a:rPr lang="en-US" altLang="zh-CN" dirty="0"/>
              <a:t>Electrodes are made from a conducting substance – generally a metal or graphite. </a:t>
            </a:r>
            <a:endParaRPr lang="en-US" altLang="zh-CN" dirty="0"/>
          </a:p>
          <a:p>
            <a:r>
              <a:rPr lang="en-US" altLang="zh-CN" dirty="0"/>
              <a:t>They are described as inert when they do not take part in the redox reactions.</a:t>
            </a:r>
            <a:endParaRPr lang="en-US" altLang="zh-CN" dirty="0"/>
          </a:p>
          <a:p>
            <a:r>
              <a:rPr lang="en-US" altLang="zh-CN" dirty="0"/>
              <a:t>Electric wires connect the electrodes to the power supply.</a:t>
            </a:r>
            <a:endParaRPr lang="zh-CN" altLang="en-US" dirty="0"/>
          </a:p>
        </p:txBody>
      </p:sp>
      <p:pic>
        <p:nvPicPr>
          <p:cNvPr id="4" name="图片 3"/>
          <p:cNvPicPr>
            <a:picLocks noChangeAspect="1"/>
          </p:cNvPicPr>
          <p:nvPr/>
        </p:nvPicPr>
        <p:blipFill>
          <a:blip r:embed="rId1"/>
          <a:stretch>
            <a:fillRect/>
          </a:stretch>
        </p:blipFill>
        <p:spPr>
          <a:xfrm>
            <a:off x="4932040" y="1412776"/>
            <a:ext cx="254056" cy="660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2861" y="404664"/>
            <a:ext cx="8229600" cy="852488"/>
          </a:xfrm>
        </p:spPr>
        <p:txBody>
          <a:bodyPr/>
          <a:lstStyle/>
          <a:p>
            <a:r>
              <a:rPr lang="en-US" altLang="zh-CN" sz="4800" dirty="0"/>
              <a:t>The electrodes in electrolytic cell</a:t>
            </a:r>
            <a:endParaRPr lang="zh-CN" altLang="en-US" sz="4800" dirty="0"/>
          </a:p>
        </p:txBody>
      </p:sp>
      <p:sp>
        <p:nvSpPr>
          <p:cNvPr id="4" name="内容占位符 3"/>
          <p:cNvSpPr>
            <a:spLocks noGrp="1"/>
          </p:cNvSpPr>
          <p:nvPr>
            <p:ph idx="1"/>
          </p:nvPr>
        </p:nvSpPr>
        <p:spPr>
          <a:xfrm>
            <a:off x="501098" y="1412776"/>
            <a:ext cx="8229600" cy="5613845"/>
          </a:xfrm>
        </p:spPr>
        <p:txBody>
          <a:bodyPr>
            <a:spAutoFit/>
          </a:bodyPr>
          <a:lstStyle/>
          <a:p>
            <a:pPr marL="285750" indent="-285750">
              <a:buFont typeface="Arial" panose="020B0604020202020204" pitchFamily="34" charset="0"/>
              <a:buChar char="•"/>
            </a:pPr>
            <a:r>
              <a:rPr lang="en-US" altLang="zh-CN" dirty="0"/>
              <a:t>The electrode at which </a:t>
            </a:r>
            <a:r>
              <a:rPr lang="en-US" altLang="zh-CN" b="1" dirty="0">
                <a:solidFill>
                  <a:srgbClr val="FF6600"/>
                </a:solidFill>
              </a:rPr>
              <a:t>O</a:t>
            </a:r>
            <a:r>
              <a:rPr lang="en-US" altLang="zh-CN" b="1" dirty="0">
                <a:solidFill>
                  <a:srgbClr val="008000"/>
                </a:solidFill>
              </a:rPr>
              <a:t>xidation</a:t>
            </a:r>
            <a:r>
              <a:rPr lang="en-US" altLang="zh-CN" dirty="0"/>
              <a:t> takes places is called </a:t>
            </a:r>
            <a:r>
              <a:rPr lang="en-US" altLang="zh-CN" b="1" dirty="0">
                <a:solidFill>
                  <a:srgbClr val="FF6600"/>
                </a:solidFill>
              </a:rPr>
              <a:t>A</a:t>
            </a:r>
            <a:r>
              <a:rPr lang="en-US" altLang="zh-CN" b="1" dirty="0">
                <a:solidFill>
                  <a:srgbClr val="008000"/>
                </a:solidFill>
              </a:rPr>
              <a:t>node</a:t>
            </a:r>
            <a:r>
              <a:rPr lang="en-US" altLang="zh-CN" dirty="0"/>
              <a:t>; (O,A, vowels)</a:t>
            </a:r>
            <a:endParaRPr lang="en-US" altLang="zh-CN" dirty="0"/>
          </a:p>
          <a:p>
            <a:pPr marL="285750" indent="-285750">
              <a:buFont typeface="Arial" panose="020B0604020202020204" pitchFamily="34" charset="0"/>
              <a:buChar char="•"/>
            </a:pPr>
            <a:r>
              <a:rPr lang="en-US" altLang="zh-CN" dirty="0"/>
              <a:t>And the electrode at which </a:t>
            </a:r>
            <a:r>
              <a:rPr lang="en-US" altLang="zh-CN" b="1" dirty="0">
                <a:solidFill>
                  <a:srgbClr val="008000"/>
                </a:solidFill>
              </a:rPr>
              <a:t>R</a:t>
            </a:r>
            <a:r>
              <a:rPr lang="en-US" altLang="zh-CN" b="1" dirty="0">
                <a:solidFill>
                  <a:srgbClr val="FF6600"/>
                </a:solidFill>
              </a:rPr>
              <a:t>eduction</a:t>
            </a:r>
            <a:r>
              <a:rPr lang="en-US" altLang="zh-CN" dirty="0"/>
              <a:t> takes place is called the </a:t>
            </a:r>
            <a:r>
              <a:rPr lang="en-US" altLang="zh-CN" b="1" dirty="0">
                <a:solidFill>
                  <a:srgbClr val="008000"/>
                </a:solidFill>
              </a:rPr>
              <a:t>C</a:t>
            </a:r>
            <a:r>
              <a:rPr lang="en-US" altLang="zh-CN" b="1" dirty="0">
                <a:solidFill>
                  <a:srgbClr val="FF6600"/>
                </a:solidFill>
              </a:rPr>
              <a:t>athode</a:t>
            </a:r>
            <a:r>
              <a:rPr lang="en-US" altLang="zh-CN" dirty="0"/>
              <a:t>. (R,C, consonants)</a:t>
            </a:r>
            <a:endParaRPr lang="en-US" altLang="zh-CN" dirty="0"/>
          </a:p>
          <a:p>
            <a:pPr marL="285750" indent="-285750"/>
            <a:r>
              <a:rPr lang="en-US" altLang="zh-CN" dirty="0"/>
              <a:t>So: the electrode that links to the </a:t>
            </a:r>
            <a:r>
              <a:rPr lang="en-US" altLang="zh-CN" b="1" dirty="0">
                <a:solidFill>
                  <a:srgbClr val="FA911A"/>
                </a:solidFill>
              </a:rPr>
              <a:t>positive electrode (+) </a:t>
            </a:r>
            <a:r>
              <a:rPr lang="en-US" altLang="zh-CN" dirty="0"/>
              <a:t>(so as to provide electrons to the positive electrode of the power) of the power is called </a:t>
            </a:r>
            <a:r>
              <a:rPr lang="en-US" altLang="zh-CN" b="1" dirty="0">
                <a:solidFill>
                  <a:srgbClr val="1822CD"/>
                </a:solidFill>
              </a:rPr>
              <a:t>positive electrode (+), which is anode</a:t>
            </a:r>
            <a:r>
              <a:rPr lang="en-US" altLang="zh-CN" dirty="0"/>
              <a:t>.</a:t>
            </a:r>
            <a:endParaRPr lang="en-US" altLang="zh-CN" dirty="0"/>
          </a:p>
          <a:p>
            <a:pPr marL="285750" indent="-285750"/>
            <a:r>
              <a:rPr lang="en-US" altLang="zh-CN" dirty="0"/>
              <a:t>The electrode that links to the </a:t>
            </a:r>
            <a:r>
              <a:rPr lang="en-US" altLang="zh-CN" b="1" dirty="0">
                <a:solidFill>
                  <a:srgbClr val="92D050"/>
                </a:solidFill>
              </a:rPr>
              <a:t>negative electrode (-) </a:t>
            </a:r>
            <a:r>
              <a:rPr lang="en-US" altLang="zh-CN" dirty="0"/>
              <a:t>(so as to gain electrons from anode of the power) of the power is called </a:t>
            </a:r>
            <a:r>
              <a:rPr lang="en-US" altLang="zh-CN" b="1" dirty="0">
                <a:solidFill>
                  <a:srgbClr val="1822CD"/>
                </a:solidFill>
              </a:rPr>
              <a:t>negative electrode (-), which is cathode</a:t>
            </a:r>
            <a:r>
              <a:rPr lang="en-US" altLang="zh-CN" dirty="0"/>
              <a:t>. </a:t>
            </a:r>
            <a:endParaRPr lang="en-US" altLang="zh-CN" dirty="0"/>
          </a:p>
          <a:p>
            <a:pPr marL="285750" indent="-285750">
              <a:buFont typeface="Arial" panose="020B0604020202020204" pitchFamily="34" charset="0"/>
              <a:buChar char="•"/>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lum bright="-20000" contrast="40000"/>
          </a:blip>
          <a:stretch>
            <a:fillRect/>
          </a:stretch>
        </p:blipFill>
        <p:spPr>
          <a:xfrm>
            <a:off x="467544" y="1556792"/>
            <a:ext cx="8229600" cy="1383883"/>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0688"/>
            <a:ext cx="8229600" cy="1143000"/>
          </a:xfrm>
        </p:spPr>
        <p:txBody>
          <a:bodyPr/>
          <a:lstStyle/>
          <a:p>
            <a:r>
              <a:rPr lang="en-US" altLang="zh-CN" sz="4400" dirty="0"/>
              <a:t>Determining the products in electrolytic cells</a:t>
            </a:r>
            <a:endParaRPr lang="zh-CN" altLang="en-US" sz="4400" dirty="0"/>
          </a:p>
        </p:txBody>
      </p:sp>
      <p:pic>
        <p:nvPicPr>
          <p:cNvPr id="4" name="内容占位符 3"/>
          <p:cNvPicPr>
            <a:picLocks noGrp="1" noChangeAspect="1"/>
          </p:cNvPicPr>
          <p:nvPr>
            <p:ph idx="1"/>
          </p:nvPr>
        </p:nvPicPr>
        <p:blipFill>
          <a:blip r:embed="rId1">
            <a:lum bright="-20000" contrast="40000"/>
          </a:blip>
          <a:stretch>
            <a:fillRect/>
          </a:stretch>
        </p:blipFill>
        <p:spPr>
          <a:xfrm>
            <a:off x="1072476" y="1916832"/>
            <a:ext cx="6999047" cy="44100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827584" y="1268760"/>
            <a:ext cx="7358746" cy="348343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850"/>
            <a:ext cx="8229600" cy="635918"/>
          </a:xfrm>
        </p:spPr>
        <p:txBody>
          <a:bodyPr/>
          <a:lstStyle/>
          <a:p>
            <a:r>
              <a:rPr lang="en-US" altLang="zh-CN" sz="4800" dirty="0"/>
              <a:t>The electrolysis of molten salts</a:t>
            </a:r>
            <a:endParaRPr lang="zh-CN" altLang="en-US" sz="4800" dirty="0"/>
          </a:p>
        </p:txBody>
      </p:sp>
      <p:sp>
        <p:nvSpPr>
          <p:cNvPr id="3" name="内容占位符 2"/>
          <p:cNvSpPr>
            <a:spLocks noGrp="1"/>
          </p:cNvSpPr>
          <p:nvPr>
            <p:ph idx="1"/>
          </p:nvPr>
        </p:nvSpPr>
        <p:spPr>
          <a:xfrm>
            <a:off x="457200" y="1556793"/>
            <a:ext cx="8229600" cy="4767808"/>
          </a:xfrm>
        </p:spPr>
        <p:txBody>
          <a:bodyPr/>
          <a:lstStyle/>
          <a:p>
            <a:r>
              <a:rPr lang="en-US" altLang="zh-CN" dirty="0"/>
              <a:t>When the electrolyte is a molten salt, the only ions present are those from the compound itself as there is no solvent.</a:t>
            </a:r>
            <a:endParaRPr lang="en-US" altLang="zh-CN" dirty="0"/>
          </a:p>
          <a:p>
            <a:r>
              <a:rPr lang="en-US" altLang="zh-CN" dirty="0"/>
              <a:t>So, usually, only one ion migrates to each electrode, and it is straightforward to predict the reactions that will occur.</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23528" y="1484784"/>
            <a:ext cx="8383837" cy="14100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1460" y="620395"/>
            <a:ext cx="8487410" cy="4243705"/>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67544" y="404664"/>
            <a:ext cx="8078970" cy="1143281"/>
          </a:xfrm>
          <a:prstGeom prst="rect">
            <a:avLst/>
          </a:prstGeom>
        </p:spPr>
      </p:pic>
      <p:pic>
        <p:nvPicPr>
          <p:cNvPr id="3" name="图片 2"/>
          <p:cNvPicPr>
            <a:picLocks noChangeAspect="1"/>
          </p:cNvPicPr>
          <p:nvPr/>
        </p:nvPicPr>
        <p:blipFill>
          <a:blip r:embed="rId2">
            <a:lum bright="-20000" contrast="40000"/>
          </a:blip>
          <a:stretch>
            <a:fillRect/>
          </a:stretch>
        </p:blipFill>
        <p:spPr>
          <a:xfrm>
            <a:off x="467544" y="1547945"/>
            <a:ext cx="8028159" cy="4560423"/>
          </a:xfrm>
          <a:prstGeom prst="rect">
            <a:avLst/>
          </a:prstGeom>
        </p:spPr>
      </p:pic>
      <p:sp>
        <p:nvSpPr>
          <p:cNvPr id="4" name="文本框 3"/>
          <p:cNvSpPr txBox="1"/>
          <p:nvPr/>
        </p:nvSpPr>
        <p:spPr>
          <a:xfrm>
            <a:off x="3707904" y="3707740"/>
            <a:ext cx="2664296" cy="369332"/>
          </a:xfrm>
          <a:prstGeom prst="rect">
            <a:avLst/>
          </a:prstGeom>
          <a:solidFill>
            <a:srgbClr val="FFFFFF"/>
          </a:solidFill>
        </p:spPr>
        <p:txBody>
          <a:bodyPr wrap="square" rtlCol="0">
            <a:spAutoFit/>
          </a:bodyPr>
          <a:lstStyle/>
          <a:p>
            <a:r>
              <a:rPr lang="en-US" altLang="zh-CN" sz="1800" dirty="0">
                <a:latin typeface="Times New Roman" panose="02020603050405020304" pitchFamily="18" charset="0"/>
                <a:cs typeface="Times New Roman" panose="02020603050405020304" pitchFamily="18" charset="0"/>
              </a:rPr>
              <a:t>2 Br</a:t>
            </a:r>
            <a:r>
              <a:rPr lang="en-US" altLang="zh-CN" sz="1800" baseline="300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(l) </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Br</a:t>
            </a:r>
            <a:r>
              <a:rPr lang="en-US" altLang="zh-CN" sz="1800" baseline="-25000" dirty="0">
                <a:latin typeface="Times New Roman" panose="02020603050405020304" pitchFamily="18" charset="0"/>
                <a:cs typeface="Times New Roman" panose="02020603050405020304" pitchFamily="18" charset="0"/>
              </a:rPr>
              <a:t>2</a:t>
            </a:r>
            <a:r>
              <a:rPr lang="en-US" altLang="zh-CN" sz="1800" dirty="0">
                <a:latin typeface="Times New Roman" panose="02020603050405020304" pitchFamily="18" charset="0"/>
                <a:cs typeface="Times New Roman" panose="02020603050405020304" pitchFamily="18" charset="0"/>
              </a:rPr>
              <a:t> (g) + 2e</a:t>
            </a:r>
            <a:r>
              <a:rPr lang="en-US" altLang="zh-CN" sz="1800" baseline="30000" dirty="0">
                <a:latin typeface="Times New Roman" panose="02020603050405020304" pitchFamily="18" charset="0"/>
                <a:cs typeface="Times New Roman" panose="02020603050405020304" pitchFamily="18" charset="0"/>
              </a:rPr>
              <a:t>-</a:t>
            </a:r>
            <a:endParaRPr lang="en-US" altLang="zh-CN" sz="1800" baseline="30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2627784" y="5085184"/>
            <a:ext cx="3600400" cy="369332"/>
          </a:xfrm>
          <a:prstGeom prst="rect">
            <a:avLst/>
          </a:prstGeom>
          <a:solidFill>
            <a:srgbClr val="FFFFFF"/>
          </a:solidFill>
        </p:spPr>
        <p:txBody>
          <a:bodyPr wrap="square" rtlCol="0">
            <a:spAutoFit/>
          </a:bodyPr>
          <a:lstStyle/>
          <a:p>
            <a:r>
              <a:rPr lang="en-US" altLang="zh-CN" sz="1800" dirty="0">
                <a:latin typeface="Times New Roman" panose="02020603050405020304" pitchFamily="18" charset="0"/>
                <a:cs typeface="Times New Roman" panose="02020603050405020304" pitchFamily="18" charset="0"/>
              </a:rPr>
              <a:t>Pb</a:t>
            </a:r>
            <a:r>
              <a:rPr lang="en-US" altLang="zh-CN" sz="1800" baseline="30000" dirty="0">
                <a:latin typeface="Times New Roman" panose="02020603050405020304" pitchFamily="18" charset="0"/>
                <a:cs typeface="Times New Roman" panose="02020603050405020304" pitchFamily="18" charset="0"/>
              </a:rPr>
              <a:t>2+</a:t>
            </a:r>
            <a:r>
              <a:rPr lang="en-US" altLang="zh-CN" sz="1800" dirty="0">
                <a:latin typeface="Times New Roman" panose="02020603050405020304" pitchFamily="18" charset="0"/>
                <a:cs typeface="Times New Roman" panose="02020603050405020304" pitchFamily="18" charset="0"/>
              </a:rPr>
              <a:t> (l) + 2 Br</a:t>
            </a:r>
            <a:r>
              <a:rPr lang="en-US" altLang="zh-CN" sz="1800" baseline="300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(l) </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Pb (l) + Br</a:t>
            </a:r>
            <a:r>
              <a:rPr lang="en-US" altLang="zh-CN" sz="1800" baseline="-25000" dirty="0">
                <a:latin typeface="Times New Roman" panose="02020603050405020304" pitchFamily="18" charset="0"/>
                <a:cs typeface="Times New Roman" panose="02020603050405020304" pitchFamily="18" charset="0"/>
              </a:rPr>
              <a:t>2</a:t>
            </a:r>
            <a:r>
              <a:rPr lang="en-US" altLang="zh-CN" sz="1800" dirty="0">
                <a:latin typeface="Times New Roman" panose="02020603050405020304" pitchFamily="18" charset="0"/>
                <a:cs typeface="Times New Roman" panose="02020603050405020304" pitchFamily="18" charset="0"/>
              </a:rPr>
              <a:t> (g)</a:t>
            </a:r>
            <a:endParaRPr lang="en-US" altLang="zh-CN" sz="1800" baseline="300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860032" y="5412110"/>
            <a:ext cx="567680" cy="369332"/>
          </a:xfrm>
          <a:prstGeom prst="rect">
            <a:avLst/>
          </a:prstGeom>
          <a:solidFill>
            <a:srgbClr val="FFFFFF"/>
          </a:solidFill>
        </p:spPr>
        <p:txBody>
          <a:bodyPr wrap="square" rtlCol="0">
            <a:spAutoFit/>
          </a:bodyPr>
          <a:lstStyle/>
          <a:p>
            <a:r>
              <a:rPr lang="en-US" altLang="zh-CN" sz="1800" dirty="0">
                <a:latin typeface="Times New Roman" panose="02020603050405020304" pitchFamily="18" charset="0"/>
                <a:cs typeface="Times New Roman" panose="02020603050405020304" pitchFamily="18" charset="0"/>
              </a:rPr>
              <a:t>gas</a:t>
            </a:r>
            <a:endParaRPr lang="en-US" altLang="zh-CN" sz="1800" baseline="30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836712"/>
            <a:ext cx="8229600" cy="5775920"/>
          </a:xfrm>
        </p:spPr>
        <p:txBody>
          <a:bodyPr/>
          <a:lstStyle/>
          <a:p>
            <a:r>
              <a:rPr lang="en-US" altLang="zh-CN" dirty="0"/>
              <a:t>Most ionic compounds have very high melting points, so electrolysis of their molten salts involves working at high temperatures, which can only be generated and maintained under industrial conditions.</a:t>
            </a:r>
            <a:endParaRPr lang="en-US" altLang="zh-CN" dirty="0"/>
          </a:p>
          <a:p>
            <a:r>
              <a:rPr lang="en-US" altLang="zh-CN" dirty="0"/>
              <a:t>Sometimes in industrial processes another compound is added to lower the melting point to make it more economical. </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707926"/>
          </a:xfrm>
        </p:spPr>
        <p:txBody>
          <a:bodyPr/>
          <a:lstStyle/>
          <a:p>
            <a:r>
              <a:rPr lang="en-US" altLang="zh-CN" dirty="0"/>
              <a:t>Electrolysis of molten NaCl</a:t>
            </a:r>
            <a:endParaRPr lang="zh-CN" altLang="en-US" dirty="0"/>
          </a:p>
        </p:txBody>
      </p:sp>
      <p:sp>
        <p:nvSpPr>
          <p:cNvPr id="3" name="内容占位符 2"/>
          <p:cNvSpPr>
            <a:spLocks noGrp="1"/>
          </p:cNvSpPr>
          <p:nvPr>
            <p:ph idx="1"/>
          </p:nvPr>
        </p:nvSpPr>
        <p:spPr>
          <a:xfrm>
            <a:off x="457200" y="1268761"/>
            <a:ext cx="8229600" cy="5055840"/>
          </a:xfrm>
        </p:spPr>
        <p:txBody>
          <a:bodyPr/>
          <a:lstStyle/>
          <a:p>
            <a:r>
              <a:rPr lang="en-US" altLang="zh-CN" dirty="0"/>
              <a:t>For example, the electrolysis of molten sodium chloride used in the extraction of sodium uses an electrolyte of molten sodium chloride to which some molten calcium chloride has been added.</a:t>
            </a:r>
            <a:endParaRPr lang="en-US" altLang="zh-CN" dirty="0"/>
          </a:p>
          <a:p>
            <a:r>
              <a:rPr lang="en-US" altLang="zh-CN" dirty="0"/>
              <a:t>This has a melting point of about 580°C, considerably lower than the 801°C for pure NaCl.</a:t>
            </a:r>
            <a:endParaRPr lang="en-US" altLang="zh-CN" dirty="0"/>
          </a:p>
          <a:p>
            <a:r>
              <a:rPr lang="en-US" altLang="zh-CN" dirty="0"/>
              <a:t>It is important though that the presence of the added CaCl</a:t>
            </a:r>
            <a:r>
              <a:rPr lang="en-US" altLang="zh-CN" baseline="-25000" dirty="0"/>
              <a:t>2</a:t>
            </a:r>
            <a:r>
              <a:rPr lang="en-US" altLang="zh-CN" dirty="0"/>
              <a:t> does not interfere with the discharge of sodium at the cathode. </a:t>
            </a: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9"/>
            <a:ext cx="8229600" cy="5703912"/>
          </a:xfrm>
        </p:spPr>
        <p:txBody>
          <a:bodyPr/>
          <a:lstStyle/>
          <a:p>
            <a:r>
              <a:rPr lang="en-US" altLang="zh-CN" dirty="0"/>
              <a:t>We can check that this is the case by looking at the </a:t>
            </a:r>
            <a:r>
              <a:rPr lang="en-US" altLang="zh-CN" sz="2800" dirty="0"/>
              <a:t>E</a:t>
            </a:r>
            <a:r>
              <a:rPr lang="el-GR" altLang="zh-CN" sz="2800" baseline="30000" dirty="0"/>
              <a:t>θ</a:t>
            </a:r>
            <a:r>
              <a:rPr lang="en-US" altLang="zh-CN" dirty="0"/>
              <a:t> values for the two metal ions.</a:t>
            </a:r>
            <a:endParaRPr lang="en-US" altLang="zh-CN" dirty="0"/>
          </a:p>
          <a:p>
            <a:endParaRPr lang="en-US" altLang="zh-CN" dirty="0"/>
          </a:p>
          <a:p>
            <a:endParaRPr lang="zh-CN" altLang="en-US" dirty="0"/>
          </a:p>
          <a:p>
            <a:endParaRPr lang="en-US" altLang="zh-CN" dirty="0"/>
          </a:p>
          <a:p>
            <a:r>
              <a:rPr lang="en-US" altLang="zh-CN" dirty="0"/>
              <a:t>From its higher </a:t>
            </a:r>
            <a:r>
              <a:rPr lang="en-US" altLang="zh-CN" sz="2400" dirty="0"/>
              <a:t>E</a:t>
            </a:r>
            <a:r>
              <a:rPr lang="el-GR" altLang="zh-CN" sz="2400" baseline="30000" dirty="0"/>
              <a:t>θ</a:t>
            </a:r>
            <a:r>
              <a:rPr lang="en-US" altLang="zh-CN" dirty="0"/>
              <a:t> value, we can deduce that Na</a:t>
            </a:r>
            <a:r>
              <a:rPr lang="en-US" altLang="zh-CN" baseline="30000" dirty="0"/>
              <a:t>+</a:t>
            </a:r>
            <a:r>
              <a:rPr lang="en-US" altLang="zh-CN" dirty="0"/>
              <a:t> will be reduced in preference to Ca</a:t>
            </a:r>
            <a:r>
              <a:rPr lang="en-US" altLang="zh-CN" baseline="30000" dirty="0"/>
              <a:t>2+</a:t>
            </a:r>
            <a:r>
              <a:rPr lang="en-US" altLang="zh-CN" dirty="0"/>
              <a:t>, so the addition of CaCl</a:t>
            </a:r>
            <a:r>
              <a:rPr lang="en-US" altLang="zh-CN" baseline="-25000" dirty="0"/>
              <a:t>2</a:t>
            </a:r>
            <a:r>
              <a:rPr lang="en-US" altLang="zh-CN" dirty="0"/>
              <a:t> will not interfere with the production of Na at the cathode.</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899592" y="1628800"/>
            <a:ext cx="7123795" cy="1008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539552" y="908720"/>
            <a:ext cx="8153463" cy="5287633"/>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downs_sodium_productioncell.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20775" y="942975"/>
            <a:ext cx="6391275" cy="421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2"/>
          <p:cNvSpPr txBox="1">
            <a:spLocks noChangeArrowheads="1"/>
          </p:cNvSpPr>
          <p:nvPr/>
        </p:nvSpPr>
        <p:spPr bwMode="auto">
          <a:xfrm>
            <a:off x="1081088" y="476250"/>
            <a:ext cx="1271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zh-CN"/>
              <a:t>Downs Cell</a:t>
            </a:r>
            <a:endParaRPr lang="en-US" altLang="zh-CN"/>
          </a:p>
        </p:txBody>
      </p:sp>
      <p:sp>
        <p:nvSpPr>
          <p:cNvPr id="30724" name="TextBox 3"/>
          <p:cNvSpPr txBox="1">
            <a:spLocks noChangeArrowheads="1"/>
          </p:cNvSpPr>
          <p:nvPr/>
        </p:nvSpPr>
        <p:spPr bwMode="auto">
          <a:xfrm>
            <a:off x="323850" y="5543550"/>
            <a:ext cx="8634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zh-CN"/>
              <a:t>Electrolysis of a molten electrolyte is often used to obtain reactive metals from their ores. (e.g. Lithium (Li), Sodium (Na), and Group 2 metals )</a:t>
            </a:r>
            <a:endParaRPr lang="en-US" altLang="zh-CN"/>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23528" y="260648"/>
            <a:ext cx="8129782" cy="1371325"/>
          </a:xfrm>
          <a:prstGeom prst="rect">
            <a:avLst/>
          </a:prstGeom>
        </p:spPr>
      </p:pic>
      <p:pic>
        <p:nvPicPr>
          <p:cNvPr id="3" name="图片 2"/>
          <p:cNvPicPr>
            <a:picLocks noChangeAspect="1"/>
          </p:cNvPicPr>
          <p:nvPr/>
        </p:nvPicPr>
        <p:blipFill>
          <a:blip r:embed="rId2">
            <a:lum bright="-20000" contrast="40000"/>
          </a:blip>
          <a:stretch>
            <a:fillRect/>
          </a:stretch>
        </p:blipFill>
        <p:spPr>
          <a:xfrm>
            <a:off x="323528" y="1631973"/>
            <a:ext cx="7920880" cy="5049697"/>
          </a:xfrm>
          <a:prstGeom prst="rect">
            <a:avLst/>
          </a:prstGeom>
        </p:spPr>
      </p:pic>
      <p:sp>
        <p:nvSpPr>
          <p:cNvPr id="4" name="文本框 3"/>
          <p:cNvSpPr txBox="1"/>
          <p:nvPr/>
        </p:nvSpPr>
        <p:spPr>
          <a:xfrm>
            <a:off x="7164288" y="6084585"/>
            <a:ext cx="1152128" cy="584775"/>
          </a:xfrm>
          <a:prstGeom prst="rect">
            <a:avLst/>
          </a:prstGeom>
          <a:solidFill>
            <a:srgbClr val="FFFFFF"/>
          </a:solidFill>
        </p:spPr>
        <p:txBody>
          <a:bodyPr wrap="square" rtlCol="0">
            <a:spAutoFit/>
          </a:bodyPr>
          <a:lstStyle/>
          <a:p>
            <a:endParaRPr lang="zh-CN" altLang="en-US" dirty="0"/>
          </a:p>
        </p:txBody>
      </p:sp>
      <p:sp>
        <p:nvSpPr>
          <p:cNvPr id="5" name="文本框 4"/>
          <p:cNvSpPr txBox="1"/>
          <p:nvPr/>
        </p:nvSpPr>
        <p:spPr>
          <a:xfrm>
            <a:off x="611560" y="6376972"/>
            <a:ext cx="3816424" cy="400110"/>
          </a:xfrm>
          <a:prstGeom prst="rect">
            <a:avLst/>
          </a:prstGeom>
          <a:solidFill>
            <a:srgbClr val="FFFFFF"/>
          </a:solidFill>
        </p:spPr>
        <p:txBody>
          <a:bodyPr wrap="square" rtlCol="0">
            <a:spAutoFit/>
          </a:bodyPr>
          <a:lstStyle/>
          <a:p>
            <a:endParaRPr lang="zh-CN" altLang="en-US" sz="2000" dirty="0"/>
          </a:p>
        </p:txBody>
      </p:sp>
      <p:sp>
        <p:nvSpPr>
          <p:cNvPr id="6" name="文本框 5"/>
          <p:cNvSpPr txBox="1"/>
          <p:nvPr/>
        </p:nvSpPr>
        <p:spPr>
          <a:xfrm>
            <a:off x="4499992" y="6073551"/>
            <a:ext cx="792088" cy="307777"/>
          </a:xfrm>
          <a:prstGeom prst="rect">
            <a:avLst/>
          </a:prstGeom>
          <a:solidFill>
            <a:srgbClr val="FFFFFF"/>
          </a:solidFill>
        </p:spPr>
        <p:txBody>
          <a:bodyPr wrap="square" rtlCol="0">
            <a:spAutoFit/>
          </a:bodyPr>
          <a:lstStyle/>
          <a:p>
            <a:pPr>
              <a:spcBef>
                <a:spcPts val="0"/>
              </a:spcBef>
            </a:pPr>
            <a:r>
              <a:rPr lang="en-US" altLang="zh-CN" sz="1400" dirty="0"/>
              <a:t>liquid</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7000" y="332740"/>
            <a:ext cx="8890000" cy="4165600"/>
          </a:xfrm>
          <a:prstGeom prst="rect">
            <a:avLst/>
          </a:prstGeom>
        </p:spPr>
      </p:pic>
      <p:pic>
        <p:nvPicPr>
          <p:cNvPr id="5" name="图片 4"/>
          <p:cNvPicPr>
            <a:picLocks noChangeAspect="1"/>
          </p:cNvPicPr>
          <p:nvPr/>
        </p:nvPicPr>
        <p:blipFill>
          <a:blip r:embed="rId2"/>
          <a:stretch>
            <a:fillRect/>
          </a:stretch>
        </p:blipFill>
        <p:spPr>
          <a:xfrm>
            <a:off x="127000" y="4509135"/>
            <a:ext cx="8890000" cy="185801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0585" y="692785"/>
            <a:ext cx="7816215" cy="852170"/>
          </a:xfrm>
        </p:spPr>
        <p:txBody>
          <a:bodyPr/>
          <a:lstStyle/>
          <a:p>
            <a:r>
              <a:rPr lang="en-GB" altLang="zh-CN" sz="3600" dirty="0"/>
              <a:t>Electrolysis of aqueous solutions</a:t>
            </a:r>
            <a:r>
              <a:rPr lang="en-US" altLang="en-GB" sz="3600" dirty="0"/>
              <a:t> </a:t>
            </a:r>
            <a:br>
              <a:rPr lang="en-US" altLang="en-GB" sz="3600" dirty="0"/>
            </a:br>
            <a:r>
              <a:rPr lang="en-US" altLang="en-GB" sz="3600" dirty="0"/>
              <a:t>(Higher Level Only)</a:t>
            </a:r>
            <a:endParaRPr lang="en-US" altLang="en-GB" sz="3600" dirty="0"/>
          </a:p>
        </p:txBody>
      </p:sp>
      <p:sp>
        <p:nvSpPr>
          <p:cNvPr id="3" name="内容占位符 2"/>
          <p:cNvSpPr>
            <a:spLocks noGrp="1"/>
          </p:cNvSpPr>
          <p:nvPr>
            <p:ph idx="1"/>
          </p:nvPr>
        </p:nvSpPr>
        <p:spPr>
          <a:xfrm>
            <a:off x="457200" y="1459230"/>
            <a:ext cx="8229600" cy="5066665"/>
          </a:xfrm>
        </p:spPr>
        <p:txBody>
          <a:bodyPr/>
          <a:lstStyle/>
          <a:p>
            <a:r>
              <a:rPr lang="en-US" altLang="zh-CN" sz="2400" dirty="0">
                <a:latin typeface="Times New Roman" panose="02020603050405020304" pitchFamily="18" charset="0"/>
                <a:cs typeface="Times New Roman" panose="02020603050405020304" pitchFamily="18" charset="0"/>
              </a:rPr>
              <a:t>When electrolysis is carried out on an aqueous solution, predicting the products at the electrodes is more difficult because water itself can be oxidized or reduced.</a:t>
            </a:r>
            <a:endParaRPr lang="en-US" altLang="zh-CN" sz="2400" dirty="0">
              <a:latin typeface="Times New Roman" panose="02020603050405020304" pitchFamily="18" charset="0"/>
              <a:cs typeface="Times New Roman" panose="02020603050405020304" pitchFamily="18" charset="0"/>
            </a:endParaRPr>
          </a:p>
          <a:p>
            <a:r>
              <a:rPr lang="en-GB" altLang="zh-CN" sz="2400" b="1" dirty="0">
                <a:solidFill>
                  <a:srgbClr val="FF0000"/>
                </a:solidFill>
                <a:latin typeface="Times New Roman" panose="02020603050405020304" pitchFamily="18" charset="0"/>
                <a:cs typeface="Times New Roman" panose="02020603050405020304" pitchFamily="18" charset="0"/>
              </a:rPr>
              <a:t>At the cathode, H</a:t>
            </a:r>
            <a:r>
              <a:rPr lang="en-GB" altLang="zh-CN" sz="2400" b="1" baseline="-25000" dirty="0">
                <a:solidFill>
                  <a:srgbClr val="FF0000"/>
                </a:solidFill>
                <a:latin typeface="Times New Roman" panose="02020603050405020304" pitchFamily="18" charset="0"/>
                <a:cs typeface="Times New Roman" panose="02020603050405020304" pitchFamily="18" charset="0"/>
              </a:rPr>
              <a:t>2</a:t>
            </a:r>
            <a:r>
              <a:rPr lang="en-GB" altLang="zh-CN" sz="2400" b="1" dirty="0">
                <a:solidFill>
                  <a:srgbClr val="FF0000"/>
                </a:solidFill>
                <a:latin typeface="Times New Roman" panose="02020603050405020304" pitchFamily="18" charset="0"/>
                <a:cs typeface="Times New Roman" panose="02020603050405020304" pitchFamily="18" charset="0"/>
              </a:rPr>
              <a:t>O can be reduced to H</a:t>
            </a:r>
            <a:r>
              <a:rPr lang="en-GB" altLang="zh-CN" sz="2400" b="1" baseline="-25000" dirty="0">
                <a:solidFill>
                  <a:srgbClr val="FF0000"/>
                </a:solidFill>
                <a:latin typeface="Times New Roman" panose="02020603050405020304" pitchFamily="18" charset="0"/>
                <a:cs typeface="Times New Roman" panose="02020603050405020304" pitchFamily="18" charset="0"/>
              </a:rPr>
              <a:t>2</a:t>
            </a:r>
            <a:r>
              <a:rPr lang="en-GB" altLang="zh-CN" sz="2400" dirty="0">
                <a:latin typeface="Times New Roman" panose="02020603050405020304" pitchFamily="18" charset="0"/>
                <a:cs typeface="Times New Roman" panose="02020603050405020304" pitchFamily="18" charset="0"/>
              </a:rPr>
              <a:t>:</a:t>
            </a:r>
            <a:endParaRPr lang="en-GB" altLang="zh-CN" sz="2400" dirty="0">
              <a:latin typeface="Times New Roman" panose="02020603050405020304" pitchFamily="18" charset="0"/>
              <a:cs typeface="Times New Roman" panose="02020603050405020304" pitchFamily="18" charset="0"/>
            </a:endParaRPr>
          </a:p>
          <a:p>
            <a:pPr lvl="1"/>
            <a:r>
              <a:rPr lang="en-GB" altLang="zh-CN" sz="2000" dirty="0">
                <a:latin typeface="Times New Roman" panose="02020603050405020304" pitchFamily="18" charset="0"/>
                <a:cs typeface="Times New Roman" panose="02020603050405020304" pitchFamily="18" charset="0"/>
              </a:rPr>
              <a:t>2 H</a:t>
            </a:r>
            <a:r>
              <a:rPr lang="en-GB" altLang="zh-CN" sz="2000" baseline="-25000" dirty="0">
                <a:latin typeface="Times New Roman" panose="02020603050405020304" pitchFamily="18" charset="0"/>
                <a:cs typeface="Times New Roman" panose="02020603050405020304" pitchFamily="18" charset="0"/>
              </a:rPr>
              <a:t>2</a:t>
            </a:r>
            <a:r>
              <a:rPr lang="en-GB" altLang="zh-CN" sz="2000" dirty="0">
                <a:latin typeface="Times New Roman" panose="02020603050405020304" pitchFamily="18" charset="0"/>
                <a:cs typeface="Times New Roman" panose="02020603050405020304" pitchFamily="18" charset="0"/>
              </a:rPr>
              <a:t>O (l) + 2 e</a:t>
            </a:r>
            <a:r>
              <a:rPr lang="en-GB" altLang="zh-CN" sz="2000" baseline="30000" dirty="0">
                <a:latin typeface="Times New Roman" panose="02020603050405020304" pitchFamily="18" charset="0"/>
                <a:cs typeface="Times New Roman" panose="02020603050405020304" pitchFamily="18" charset="0"/>
              </a:rPr>
              <a:t>–</a:t>
            </a:r>
            <a:r>
              <a:rPr lang="en-GB"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a:t>
            </a:r>
            <a:r>
              <a:rPr lang="en-GB" altLang="zh-CN" sz="2000" dirty="0">
                <a:latin typeface="Times New Roman" panose="02020603050405020304" pitchFamily="18" charset="0"/>
                <a:cs typeface="Times New Roman" panose="02020603050405020304" pitchFamily="18" charset="0"/>
              </a:rPr>
              <a:t> H</a:t>
            </a:r>
            <a:r>
              <a:rPr lang="en-GB" altLang="zh-CN" sz="2000" baseline="-25000" dirty="0">
                <a:latin typeface="Times New Roman" panose="02020603050405020304" pitchFamily="18" charset="0"/>
                <a:cs typeface="Times New Roman" panose="02020603050405020304" pitchFamily="18" charset="0"/>
              </a:rPr>
              <a:t>2</a:t>
            </a:r>
            <a:r>
              <a:rPr lang="en-GB" altLang="zh-CN" sz="2000" dirty="0">
                <a:latin typeface="Times New Roman" panose="02020603050405020304" pitchFamily="18" charset="0"/>
                <a:cs typeface="Times New Roman" panose="02020603050405020304" pitchFamily="18" charset="0"/>
              </a:rPr>
              <a:t> (g) + 2 OH</a:t>
            </a:r>
            <a:r>
              <a:rPr lang="en-GB" altLang="zh-CN" sz="2000" baseline="30000" dirty="0">
                <a:latin typeface="Times New Roman" panose="02020603050405020304" pitchFamily="18" charset="0"/>
                <a:cs typeface="Times New Roman" panose="02020603050405020304" pitchFamily="18" charset="0"/>
              </a:rPr>
              <a:t>–</a:t>
            </a:r>
            <a:r>
              <a:rPr lang="en-GB" altLang="zh-CN" sz="2000" dirty="0">
                <a:latin typeface="Times New Roman" panose="02020603050405020304" pitchFamily="18" charset="0"/>
                <a:cs typeface="Times New Roman" panose="02020603050405020304" pitchFamily="18" charset="0"/>
              </a:rPr>
              <a:t> (aq)</a:t>
            </a:r>
            <a:endParaRPr lang="en-GB" altLang="zh-CN" sz="2000" dirty="0">
              <a:latin typeface="Times New Roman" panose="02020603050405020304" pitchFamily="18" charset="0"/>
              <a:cs typeface="Times New Roman" panose="02020603050405020304" pitchFamily="18" charset="0"/>
            </a:endParaRPr>
          </a:p>
          <a:p>
            <a:r>
              <a:rPr lang="en-GB" altLang="zh-CN" sz="2400" b="1" dirty="0">
                <a:solidFill>
                  <a:srgbClr val="FF0000"/>
                </a:solidFill>
                <a:latin typeface="Times New Roman" panose="02020603050405020304" pitchFamily="18" charset="0"/>
                <a:cs typeface="Times New Roman" panose="02020603050405020304" pitchFamily="18" charset="0"/>
              </a:rPr>
              <a:t>At the anode, H</a:t>
            </a:r>
            <a:r>
              <a:rPr lang="en-GB" altLang="zh-CN" sz="2400" b="1" baseline="-25000" dirty="0">
                <a:solidFill>
                  <a:srgbClr val="FF0000"/>
                </a:solidFill>
                <a:latin typeface="Times New Roman" panose="02020603050405020304" pitchFamily="18" charset="0"/>
                <a:cs typeface="Times New Roman" panose="02020603050405020304" pitchFamily="18" charset="0"/>
              </a:rPr>
              <a:t>2</a:t>
            </a:r>
            <a:r>
              <a:rPr lang="en-GB" altLang="zh-CN" sz="2400" b="1" dirty="0">
                <a:solidFill>
                  <a:srgbClr val="FF0000"/>
                </a:solidFill>
                <a:latin typeface="Times New Roman" panose="02020603050405020304" pitchFamily="18" charset="0"/>
                <a:cs typeface="Times New Roman" panose="02020603050405020304" pitchFamily="18" charset="0"/>
              </a:rPr>
              <a:t>O can be oxidized to O</a:t>
            </a:r>
            <a:r>
              <a:rPr lang="en-GB" altLang="zh-CN" sz="2400" b="1" baseline="-25000" dirty="0">
                <a:solidFill>
                  <a:srgbClr val="FF0000"/>
                </a:solidFill>
                <a:latin typeface="Times New Roman" panose="02020603050405020304" pitchFamily="18" charset="0"/>
                <a:cs typeface="Times New Roman" panose="02020603050405020304" pitchFamily="18" charset="0"/>
              </a:rPr>
              <a:t>2</a:t>
            </a:r>
            <a:r>
              <a:rPr lang="en-GB" altLang="zh-CN" sz="2400" dirty="0">
                <a:latin typeface="Times New Roman" panose="02020603050405020304" pitchFamily="18" charset="0"/>
                <a:cs typeface="Times New Roman" panose="02020603050405020304" pitchFamily="18" charset="0"/>
              </a:rPr>
              <a:t>:</a:t>
            </a:r>
            <a:endParaRPr lang="en-GB" altLang="zh-CN" sz="2400" dirty="0">
              <a:latin typeface="Times New Roman" panose="02020603050405020304" pitchFamily="18" charset="0"/>
              <a:cs typeface="Times New Roman" panose="02020603050405020304" pitchFamily="18" charset="0"/>
            </a:endParaRPr>
          </a:p>
          <a:p>
            <a:pPr lvl="1"/>
            <a:r>
              <a:rPr lang="en-GB" altLang="zh-CN" sz="2000" dirty="0">
                <a:latin typeface="Times New Roman" panose="02020603050405020304" pitchFamily="18" charset="0"/>
                <a:cs typeface="Times New Roman" panose="02020603050405020304" pitchFamily="18" charset="0"/>
              </a:rPr>
              <a:t>2 H</a:t>
            </a:r>
            <a:r>
              <a:rPr lang="en-GB" altLang="zh-CN" sz="2000" baseline="-25000" dirty="0">
                <a:latin typeface="Times New Roman" panose="02020603050405020304" pitchFamily="18" charset="0"/>
                <a:cs typeface="Times New Roman" panose="02020603050405020304" pitchFamily="18" charset="0"/>
              </a:rPr>
              <a:t>2</a:t>
            </a:r>
            <a:r>
              <a:rPr lang="en-GB" altLang="zh-CN" sz="2000" dirty="0">
                <a:latin typeface="Times New Roman" panose="02020603050405020304" pitchFamily="18" charset="0"/>
                <a:cs typeface="Times New Roman" panose="02020603050405020304" pitchFamily="18" charset="0"/>
              </a:rPr>
              <a:t>O (l) </a:t>
            </a:r>
            <a:r>
              <a:rPr lang="zh-CN" altLang="en-US" sz="2000" dirty="0">
                <a:latin typeface="Times New Roman" panose="02020603050405020304" pitchFamily="18" charset="0"/>
                <a:cs typeface="Times New Roman" panose="02020603050405020304" pitchFamily="18" charset="0"/>
              </a:rPr>
              <a:t>→ </a:t>
            </a:r>
            <a:r>
              <a:rPr lang="en-GB" altLang="zh-CN" sz="2000" dirty="0">
                <a:latin typeface="Times New Roman" panose="02020603050405020304" pitchFamily="18" charset="0"/>
                <a:cs typeface="Times New Roman" panose="02020603050405020304" pitchFamily="18" charset="0"/>
              </a:rPr>
              <a:t>4 H</a:t>
            </a:r>
            <a:r>
              <a:rPr lang="en-GB" altLang="zh-CN" sz="2000" baseline="30000" dirty="0">
                <a:latin typeface="Times New Roman" panose="02020603050405020304" pitchFamily="18" charset="0"/>
                <a:cs typeface="Times New Roman" panose="02020603050405020304" pitchFamily="18" charset="0"/>
              </a:rPr>
              <a:t>+</a:t>
            </a:r>
            <a:r>
              <a:rPr lang="en-GB" altLang="zh-CN" sz="2000" dirty="0">
                <a:latin typeface="Times New Roman" panose="02020603050405020304" pitchFamily="18" charset="0"/>
                <a:cs typeface="Times New Roman" panose="02020603050405020304" pitchFamily="18" charset="0"/>
              </a:rPr>
              <a:t> (aq) + O</a:t>
            </a:r>
            <a:r>
              <a:rPr lang="en-GB" altLang="zh-CN" sz="2000" baseline="-25000" dirty="0">
                <a:latin typeface="Times New Roman" panose="02020603050405020304" pitchFamily="18" charset="0"/>
                <a:cs typeface="Times New Roman" panose="02020603050405020304" pitchFamily="18" charset="0"/>
              </a:rPr>
              <a:t>2</a:t>
            </a:r>
            <a:r>
              <a:rPr lang="en-GB" altLang="zh-CN" sz="2000" dirty="0">
                <a:latin typeface="Times New Roman" panose="02020603050405020304" pitchFamily="18" charset="0"/>
                <a:cs typeface="Times New Roman" panose="02020603050405020304" pitchFamily="18" charset="0"/>
              </a:rPr>
              <a:t> (g) + 4 e</a:t>
            </a:r>
            <a:r>
              <a:rPr lang="en-GB" altLang="zh-CN" sz="2000" baseline="30000" dirty="0">
                <a:latin typeface="Times New Roman" panose="02020603050405020304" pitchFamily="18" charset="0"/>
                <a:cs typeface="Times New Roman" panose="02020603050405020304" pitchFamily="18" charset="0"/>
              </a:rPr>
              <a:t>–</a:t>
            </a:r>
            <a:endParaRPr lang="en-GB" altLang="zh-CN" sz="20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So when a solute M</a:t>
            </a:r>
            <a:r>
              <a:rPr lang="en-US" altLang="zh-CN" sz="2400" baseline="300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is in an aqueous solution, there is more than one redox reaction possible at each electrode.</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Specifically:</a:t>
            </a:r>
            <a:endParaRPr lang="en-US" altLang="zh-CN" sz="2400" dirty="0">
              <a:latin typeface="Times New Roman" panose="02020603050405020304" pitchFamily="18" charset="0"/>
              <a:cs typeface="Times New Roman" panose="02020603050405020304" pitchFamily="18" charset="0"/>
            </a:endParaRPr>
          </a:p>
          <a:p>
            <a:pPr lvl="1"/>
            <a:r>
              <a:rPr lang="en-US" altLang="zh-CN" sz="2000" b="1" dirty="0">
                <a:solidFill>
                  <a:srgbClr val="FF0000"/>
                </a:solidFill>
                <a:latin typeface="Times New Roman" panose="02020603050405020304" pitchFamily="18" charset="0"/>
                <a:cs typeface="Times New Roman" panose="02020603050405020304" pitchFamily="18" charset="0"/>
              </a:rPr>
              <a:t>at the anode: either A</a:t>
            </a:r>
            <a:r>
              <a:rPr lang="en-US" altLang="zh-CN" sz="2000" b="1" baseline="30000" dirty="0">
                <a:solidFill>
                  <a:srgbClr val="FF0000"/>
                </a:solidFill>
                <a:latin typeface="Times New Roman" panose="02020603050405020304" pitchFamily="18" charset="0"/>
                <a:cs typeface="Times New Roman" panose="02020603050405020304" pitchFamily="18" charset="0"/>
              </a:rPr>
              <a:t>–</a:t>
            </a:r>
            <a:r>
              <a:rPr lang="en-US" altLang="zh-CN" sz="2000" b="1" dirty="0">
                <a:solidFill>
                  <a:srgbClr val="FF0000"/>
                </a:solidFill>
                <a:latin typeface="Times New Roman" panose="02020603050405020304" pitchFamily="18" charset="0"/>
                <a:cs typeface="Times New Roman" panose="02020603050405020304" pitchFamily="18" charset="0"/>
              </a:rPr>
              <a:t> or H</a:t>
            </a:r>
            <a:r>
              <a:rPr lang="en-US" altLang="zh-CN" sz="2000" b="1" baseline="-25000" dirty="0">
                <a:solidFill>
                  <a:srgbClr val="FF0000"/>
                </a:solidFill>
                <a:latin typeface="Times New Roman" panose="02020603050405020304" pitchFamily="18" charset="0"/>
                <a:cs typeface="Times New Roman" panose="02020603050405020304" pitchFamily="18" charset="0"/>
              </a:rPr>
              <a:t>2</a:t>
            </a:r>
            <a:r>
              <a:rPr lang="en-US" altLang="zh-CN" sz="2000" b="1" dirty="0">
                <a:solidFill>
                  <a:srgbClr val="FF0000"/>
                </a:solidFill>
                <a:latin typeface="Times New Roman" panose="02020603050405020304" pitchFamily="18" charset="0"/>
                <a:cs typeface="Times New Roman" panose="02020603050405020304" pitchFamily="18" charset="0"/>
              </a:rPr>
              <a:t>O can be oxidized;</a:t>
            </a:r>
            <a:endParaRPr lang="en-US" altLang="zh-CN" sz="2000" b="1" dirty="0">
              <a:solidFill>
                <a:srgbClr val="FF0000"/>
              </a:solidFill>
              <a:latin typeface="Times New Roman" panose="02020603050405020304" pitchFamily="18" charset="0"/>
              <a:cs typeface="Times New Roman" panose="02020603050405020304" pitchFamily="18" charset="0"/>
            </a:endParaRPr>
          </a:p>
          <a:p>
            <a:pPr lvl="1"/>
            <a:r>
              <a:rPr lang="en-US" altLang="zh-CN" sz="2000" b="1" dirty="0">
                <a:solidFill>
                  <a:srgbClr val="FF0000"/>
                </a:solidFill>
                <a:latin typeface="Times New Roman" panose="02020603050405020304" pitchFamily="18" charset="0"/>
                <a:cs typeface="Times New Roman" panose="02020603050405020304" pitchFamily="18" charset="0"/>
              </a:rPr>
              <a:t>at the cathode: either M</a:t>
            </a:r>
            <a:r>
              <a:rPr lang="en-US" altLang="zh-CN" sz="2000" b="1" baseline="30000" dirty="0">
                <a:solidFill>
                  <a:srgbClr val="FF0000"/>
                </a:solidFill>
                <a:latin typeface="Times New Roman" panose="02020603050405020304" pitchFamily="18" charset="0"/>
                <a:cs typeface="Times New Roman" panose="02020603050405020304" pitchFamily="18" charset="0"/>
              </a:rPr>
              <a:t>+</a:t>
            </a:r>
            <a:r>
              <a:rPr lang="en-US" altLang="zh-CN" sz="2000" b="1" dirty="0">
                <a:solidFill>
                  <a:srgbClr val="FF0000"/>
                </a:solidFill>
                <a:latin typeface="Times New Roman" panose="02020603050405020304" pitchFamily="18" charset="0"/>
                <a:cs typeface="Times New Roman" panose="02020603050405020304" pitchFamily="18" charset="0"/>
              </a:rPr>
              <a:t> or H</a:t>
            </a:r>
            <a:r>
              <a:rPr lang="en-US" altLang="zh-CN" sz="2000" b="1" baseline="-25000" dirty="0">
                <a:solidFill>
                  <a:srgbClr val="FF0000"/>
                </a:solidFill>
                <a:latin typeface="Times New Roman" panose="02020603050405020304" pitchFamily="18" charset="0"/>
                <a:cs typeface="Times New Roman" panose="02020603050405020304" pitchFamily="18" charset="0"/>
              </a:rPr>
              <a:t>2</a:t>
            </a:r>
            <a:r>
              <a:rPr lang="en-US" altLang="zh-CN" sz="2000" b="1" dirty="0">
                <a:solidFill>
                  <a:srgbClr val="FF0000"/>
                </a:solidFill>
                <a:latin typeface="Times New Roman" panose="02020603050405020304" pitchFamily="18" charset="0"/>
                <a:cs typeface="Times New Roman" panose="02020603050405020304" pitchFamily="18" charset="0"/>
              </a:rPr>
              <a:t>O can be reduced.</a:t>
            </a:r>
            <a:endParaRPr lang="en-US" altLang="zh-CN"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3"/>
            <a:ext cx="8229600" cy="5199857"/>
          </a:xfrm>
        </p:spPr>
        <p:txBody>
          <a:bodyPr/>
          <a:lstStyle/>
          <a:p>
            <a:r>
              <a:rPr lang="en-US" altLang="zh-CN" dirty="0"/>
              <a:t>The discharge of an ion at the electrode in these cases is known as </a:t>
            </a:r>
            <a:r>
              <a:rPr lang="en-US" altLang="zh-CN" b="1" dirty="0">
                <a:solidFill>
                  <a:srgbClr val="FF0000"/>
                </a:solidFill>
              </a:rPr>
              <a:t>selective discharge</a:t>
            </a:r>
            <a:r>
              <a:rPr lang="en-US" altLang="zh-CN" dirty="0"/>
              <a:t>.</a:t>
            </a:r>
            <a:endParaRPr lang="en-US" altLang="zh-CN" dirty="0"/>
          </a:p>
          <a:p>
            <a:r>
              <a:rPr lang="en-US" altLang="zh-CN" dirty="0"/>
              <a:t>The outcome is determined by the following factors:</a:t>
            </a:r>
            <a:endParaRPr lang="en-US" altLang="zh-CN" dirty="0"/>
          </a:p>
          <a:p>
            <a:pPr lvl="1"/>
            <a:r>
              <a:rPr lang="en-US" altLang="zh-CN" b="1" dirty="0">
                <a:solidFill>
                  <a:srgbClr val="FF0000"/>
                </a:solidFill>
              </a:rPr>
              <a:t>the relative </a:t>
            </a:r>
            <a:r>
              <a:rPr lang="en-US" altLang="zh-CN" sz="2200" b="1" dirty="0">
                <a:solidFill>
                  <a:srgbClr val="FF0000"/>
                </a:solidFill>
              </a:rPr>
              <a:t>E</a:t>
            </a:r>
            <a:r>
              <a:rPr lang="el-GR" altLang="zh-CN" sz="2200" b="1" baseline="30000" dirty="0">
                <a:solidFill>
                  <a:srgbClr val="FF0000"/>
                </a:solidFill>
              </a:rPr>
              <a:t>θ</a:t>
            </a:r>
            <a:r>
              <a:rPr lang="el-GR" altLang="zh-CN" sz="2200" b="1" dirty="0">
                <a:solidFill>
                  <a:srgbClr val="FF0000"/>
                </a:solidFill>
              </a:rPr>
              <a:t> </a:t>
            </a:r>
            <a:r>
              <a:rPr lang="en-US" altLang="zh-CN" b="1" dirty="0">
                <a:solidFill>
                  <a:srgbClr val="FF0000"/>
                </a:solidFill>
              </a:rPr>
              <a:t>values of the ions;</a:t>
            </a:r>
            <a:endParaRPr lang="en-US" altLang="zh-CN" b="1" dirty="0">
              <a:solidFill>
                <a:srgbClr val="FF0000"/>
              </a:solidFill>
            </a:endParaRPr>
          </a:p>
          <a:p>
            <a:pPr lvl="1"/>
            <a:r>
              <a:rPr lang="en-US" altLang="zh-CN" b="1" dirty="0">
                <a:solidFill>
                  <a:srgbClr val="FF0000"/>
                </a:solidFill>
              </a:rPr>
              <a:t>the relative concentrations of the ions in the electrolyte;</a:t>
            </a:r>
            <a:endParaRPr lang="en-US" altLang="zh-CN" b="1" dirty="0">
              <a:solidFill>
                <a:srgbClr val="FF0000"/>
              </a:solidFill>
            </a:endParaRPr>
          </a:p>
          <a:p>
            <a:pPr lvl="1"/>
            <a:r>
              <a:rPr lang="en-US" altLang="zh-CN" b="1" dirty="0">
                <a:solidFill>
                  <a:srgbClr val="FF0000"/>
                </a:solidFill>
              </a:rPr>
              <a:t>the nature of the electrode.</a:t>
            </a:r>
            <a:endParaRPr lang="en-US" altLang="zh-CN" b="1" dirty="0">
              <a:solidFill>
                <a:srgbClr val="FF0000"/>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3375"/>
            <a:ext cx="8229600" cy="850900"/>
          </a:xfrm>
        </p:spPr>
        <p:txBody>
          <a:bodyPr/>
          <a:lstStyle/>
          <a:p>
            <a:pPr eaLnBrk="1" hangingPunct="1"/>
            <a:r>
              <a:rPr lang="en-US" altLang="zh-CN" sz="4400" dirty="0"/>
              <a:t>Half Equations</a:t>
            </a:r>
            <a:endParaRPr lang="zh-CN" altLang="en-US" sz="4400" dirty="0"/>
          </a:p>
        </p:txBody>
      </p:sp>
      <p:sp>
        <p:nvSpPr>
          <p:cNvPr id="3" name="内容占位符 2"/>
          <p:cNvSpPr>
            <a:spLocks noGrp="1"/>
          </p:cNvSpPr>
          <p:nvPr>
            <p:ph idx="1"/>
          </p:nvPr>
        </p:nvSpPr>
        <p:spPr>
          <a:xfrm>
            <a:off x="323850" y="1125538"/>
            <a:ext cx="8578850" cy="5661025"/>
          </a:xfrm>
        </p:spPr>
        <p:txBody>
          <a:bodyPr/>
          <a:lstStyle/>
          <a:p>
            <a:pPr eaLnBrk="1" hangingPunct="1">
              <a:defRPr/>
            </a:pPr>
            <a:r>
              <a:rPr lang="en-US" altLang="zh-CN" dirty="0"/>
              <a:t>In terms of transfer of electrons, </a:t>
            </a:r>
            <a:r>
              <a:rPr lang="en-US" altLang="zh-CN" b="1" dirty="0">
                <a:solidFill>
                  <a:srgbClr val="FF0000"/>
                </a:solidFill>
              </a:rPr>
              <a:t>a specific equation that includes electron(s)</a:t>
            </a:r>
            <a:r>
              <a:rPr lang="en-US" altLang="zh-CN" dirty="0"/>
              <a:t> can be constructed to show either reduction or oxidation process.</a:t>
            </a:r>
            <a:endParaRPr lang="en-US" altLang="zh-CN" dirty="0"/>
          </a:p>
          <a:p>
            <a:pPr eaLnBrk="1" hangingPunct="1">
              <a:defRPr/>
            </a:pPr>
            <a:r>
              <a:rPr lang="en-US" altLang="zh-CN" dirty="0"/>
              <a:t>E.g.: </a:t>
            </a:r>
            <a:endParaRPr lang="en-US" altLang="zh-CN" dirty="0"/>
          </a:p>
          <a:p>
            <a:pPr lvl="1" eaLnBrk="1" hangingPunct="1">
              <a:defRPr/>
            </a:pPr>
            <a:r>
              <a:rPr lang="en-US" altLang="zh-CN" dirty="0">
                <a:latin typeface="Times New Roman" panose="02020603050405020304" pitchFamily="18" charset="0"/>
                <a:cs typeface="Times New Roman" panose="02020603050405020304" pitchFamily="18" charset="0"/>
              </a:rPr>
              <a:t>Oxidation: Zn(s)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Zn</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+ 2 e</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393700" lvl="1" indent="0" eaLnBrk="1" hangingPunct="1">
              <a:buFont typeface="Wingdings 2" panose="05020102010507070707" pitchFamily="18" charset="2"/>
              <a:buNone/>
              <a:defRPr/>
            </a:pPr>
            <a:r>
              <a:rPr lang="en-US" altLang="zh-CN" b="1" dirty="0">
                <a:solidFill>
                  <a:srgbClr val="FF0000"/>
                </a:solidFill>
                <a:latin typeface="Times New Roman" panose="02020603050405020304" pitchFamily="18" charset="0"/>
                <a:cs typeface="Times New Roman" panose="02020603050405020304" pitchFamily="18" charset="0"/>
              </a:rPr>
              <a:t>	loss of electrons (e</a:t>
            </a:r>
            <a:r>
              <a:rPr lang="en-US" altLang="zh-CN" b="1" baseline="30000"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 on the right)</a:t>
            </a:r>
            <a:endParaRPr lang="en-US" altLang="zh-CN" b="1" baseline="30000" dirty="0">
              <a:solidFill>
                <a:srgbClr val="FF0000"/>
              </a:solidFill>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Reduction: 2 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 + 2 e</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(g) </a:t>
            </a:r>
            <a:endParaRPr lang="en-US" altLang="zh-CN" dirty="0">
              <a:latin typeface="Times New Roman" panose="02020603050405020304" pitchFamily="18" charset="0"/>
              <a:cs typeface="Times New Roman" panose="02020603050405020304" pitchFamily="18" charset="0"/>
            </a:endParaRPr>
          </a:p>
          <a:p>
            <a:pPr marL="393700" lvl="1" indent="0" eaLnBrk="1" hangingPunct="1">
              <a:buFont typeface="Wingdings 2" panose="05020102010507070707" pitchFamily="18" charset="2"/>
              <a:buNone/>
              <a:defRPr/>
            </a:pPr>
            <a:r>
              <a:rPr lang="en-US" altLang="zh-CN" b="1" dirty="0">
                <a:solidFill>
                  <a:srgbClr val="FF0000"/>
                </a:solidFill>
                <a:latin typeface="Times New Roman" panose="02020603050405020304" pitchFamily="18" charset="0"/>
                <a:cs typeface="Times New Roman" panose="02020603050405020304" pitchFamily="18" charset="0"/>
              </a:rPr>
              <a:t>	gain of electrons (e</a:t>
            </a:r>
            <a:r>
              <a:rPr lang="en-US" altLang="zh-CN" b="1" baseline="30000"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 on the left)</a:t>
            </a:r>
            <a:endParaRPr lang="en-US" altLang="zh-CN" b="1" baseline="-25000" dirty="0">
              <a:solidFill>
                <a:srgbClr val="FF0000"/>
              </a:solidFill>
              <a:latin typeface="Times New Roman" panose="02020603050405020304" pitchFamily="18" charset="0"/>
              <a:cs typeface="Times New Roman" panose="02020603050405020304" pitchFamily="18" charset="0"/>
            </a:endParaRPr>
          </a:p>
          <a:p>
            <a:pPr eaLnBrk="1" hangingPunct="1">
              <a:defRPr/>
            </a:pPr>
            <a:r>
              <a:rPr lang="en-US" altLang="zh-CN" dirty="0">
                <a:latin typeface="Times New Roman" panose="02020603050405020304" pitchFamily="18" charset="0"/>
                <a:cs typeface="Times New Roman" panose="02020603050405020304" pitchFamily="18" charset="0"/>
              </a:rPr>
              <a:t>These equations are known as </a:t>
            </a:r>
            <a:r>
              <a:rPr lang="en-US" altLang="zh-CN" b="1" dirty="0">
                <a:solidFill>
                  <a:srgbClr val="FF0000"/>
                </a:solidFill>
                <a:latin typeface="Times New Roman" panose="02020603050405020304" pitchFamily="18" charset="0"/>
                <a:cs typeface="Times New Roman" panose="02020603050405020304" pitchFamily="18" charset="0"/>
              </a:rPr>
              <a:t>half equations</a:t>
            </a:r>
            <a:r>
              <a:rPr lang="en-US" altLang="zh-CN" dirty="0">
                <a:latin typeface="Times New Roman" panose="02020603050405020304" pitchFamily="18" charset="0"/>
                <a:cs typeface="Times New Roman" panose="02020603050405020304" pitchFamily="18" charset="0"/>
              </a:rPr>
              <a:t>. They can be combined together with balancing to cancel out the electrons to get the balanced full equation of the redox reaction. So in this case the full equation is:</a:t>
            </a:r>
            <a:endParaRPr lang="en-US" altLang="zh-CN"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Zn(s) + 2 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Zn</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(g)</a:t>
            </a:r>
            <a:endParaRPr lang="en-US" altLang="zh-CN" baseline="-25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4167" y="404664"/>
            <a:ext cx="8229600" cy="779934"/>
          </a:xfrm>
        </p:spPr>
        <p:txBody>
          <a:bodyPr/>
          <a:lstStyle/>
          <a:p>
            <a:r>
              <a:rPr lang="en-US" altLang="zh-CN" dirty="0"/>
              <a:t>Electrolysis of water</a:t>
            </a:r>
            <a:endParaRPr lang="zh-CN" altLang="en-US" dirty="0"/>
          </a:p>
        </p:txBody>
      </p:sp>
      <p:sp>
        <p:nvSpPr>
          <p:cNvPr id="3" name="内容占位符 2"/>
          <p:cNvSpPr>
            <a:spLocks noGrp="1"/>
          </p:cNvSpPr>
          <p:nvPr>
            <p:ph idx="1"/>
          </p:nvPr>
        </p:nvSpPr>
        <p:spPr>
          <a:xfrm>
            <a:off x="457200" y="1268759"/>
            <a:ext cx="8229600" cy="5055841"/>
          </a:xfrm>
        </p:spPr>
        <p:txBody>
          <a:bodyPr/>
          <a:lstStyle/>
          <a:p>
            <a:r>
              <a:rPr lang="en-US" altLang="zh-CN" dirty="0"/>
              <a:t>The ionization of pure water is extremely low, so it is not a good conductor of electricity.</a:t>
            </a:r>
            <a:endParaRPr lang="en-US" altLang="zh-CN" dirty="0"/>
          </a:p>
          <a:p>
            <a:r>
              <a:rPr lang="en-US" altLang="zh-CN" dirty="0"/>
              <a:t>However, the addition of ions increases its conductivity, so usually some ionic compound such as NaOH (which as we will see will not interfere with the discharge of the ions from water) is added when this electrolysis is performed.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68726" y="476672"/>
            <a:ext cx="6768752" cy="1734277"/>
          </a:xfrm>
          <a:prstGeom prst="rect">
            <a:avLst/>
          </a:prstGeom>
        </p:spPr>
      </p:pic>
      <p:pic>
        <p:nvPicPr>
          <p:cNvPr id="3" name="图片 2"/>
          <p:cNvPicPr>
            <a:picLocks noChangeAspect="1"/>
          </p:cNvPicPr>
          <p:nvPr/>
        </p:nvPicPr>
        <p:blipFill>
          <a:blip r:embed="rId2">
            <a:lum bright="-20000" contrast="40000"/>
          </a:blip>
          <a:stretch>
            <a:fillRect/>
          </a:stretch>
        </p:blipFill>
        <p:spPr>
          <a:xfrm>
            <a:off x="468726" y="2235194"/>
            <a:ext cx="8381782" cy="3939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23528" y="260648"/>
            <a:ext cx="7079442" cy="897596"/>
          </a:xfrm>
          <a:prstGeom prst="rect">
            <a:avLst/>
          </a:prstGeom>
        </p:spPr>
      </p:pic>
      <p:pic>
        <p:nvPicPr>
          <p:cNvPr id="3" name="图片 2"/>
          <p:cNvPicPr>
            <a:picLocks noChangeAspect="1"/>
          </p:cNvPicPr>
          <p:nvPr/>
        </p:nvPicPr>
        <p:blipFill>
          <a:blip r:embed="rId2">
            <a:lum bright="-20000" contrast="40000"/>
          </a:blip>
          <a:stretch>
            <a:fillRect/>
          </a:stretch>
        </p:blipFill>
        <p:spPr>
          <a:xfrm>
            <a:off x="323528" y="1176137"/>
            <a:ext cx="8568952" cy="1940793"/>
          </a:xfrm>
          <a:prstGeom prst="rect">
            <a:avLst/>
          </a:prstGeom>
        </p:spPr>
      </p:pic>
      <p:pic>
        <p:nvPicPr>
          <p:cNvPr id="4" name="图片 3"/>
          <p:cNvPicPr>
            <a:picLocks noChangeAspect="1"/>
          </p:cNvPicPr>
          <p:nvPr/>
        </p:nvPicPr>
        <p:blipFill>
          <a:blip r:embed="rId3">
            <a:lum bright="20000" contrast="40000"/>
          </a:blip>
          <a:stretch>
            <a:fillRect/>
          </a:stretch>
        </p:blipFill>
        <p:spPr>
          <a:xfrm>
            <a:off x="5292080" y="2852936"/>
            <a:ext cx="3507414" cy="3867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1808" y="476672"/>
            <a:ext cx="8229600" cy="635918"/>
          </a:xfrm>
        </p:spPr>
        <p:txBody>
          <a:bodyPr/>
          <a:lstStyle/>
          <a:p>
            <a:r>
              <a:rPr lang="en-US" altLang="zh-CN" sz="4400" dirty="0"/>
              <a:t>Electrolysis of brine (NaCl (aq))</a:t>
            </a:r>
            <a:endParaRPr lang="zh-CN" altLang="en-US" sz="4400" dirty="0"/>
          </a:p>
        </p:txBody>
      </p:sp>
      <p:sp>
        <p:nvSpPr>
          <p:cNvPr id="3" name="内容占位符 2"/>
          <p:cNvSpPr>
            <a:spLocks noGrp="1"/>
          </p:cNvSpPr>
          <p:nvPr>
            <p:ph idx="1"/>
          </p:nvPr>
        </p:nvSpPr>
        <p:spPr>
          <a:xfrm>
            <a:off x="457200" y="1196753"/>
            <a:ext cx="8229600" cy="5127848"/>
          </a:xfrm>
        </p:spPr>
        <p:txBody>
          <a:bodyPr/>
          <a:lstStyle/>
          <a:p>
            <a:r>
              <a:rPr lang="en-US" altLang="zh-CN" sz="2400" dirty="0"/>
              <a:t>NaCl(aq) is sometimes known as brine. Electrolysis of this solution leads to the production of H</a:t>
            </a:r>
            <a:r>
              <a:rPr lang="en-US" altLang="zh-CN" sz="2400" baseline="-25000" dirty="0"/>
              <a:t>2</a:t>
            </a:r>
            <a:r>
              <a:rPr lang="en-US" altLang="zh-CN" sz="2400" dirty="0"/>
              <a:t> (g) , Cl</a:t>
            </a:r>
            <a:r>
              <a:rPr lang="en-US" altLang="zh-CN" sz="2400" baseline="-25000" dirty="0"/>
              <a:t>2</a:t>
            </a:r>
            <a:r>
              <a:rPr lang="en-US" altLang="zh-CN" sz="2400" dirty="0"/>
              <a:t> (g), and NaOH (aq), all of which are of commercial importance.</a:t>
            </a:r>
            <a:endParaRPr lang="zh-CN" altLang="en-US" sz="2400" dirty="0"/>
          </a:p>
        </p:txBody>
      </p:sp>
      <p:pic>
        <p:nvPicPr>
          <p:cNvPr id="4" name="图片 3"/>
          <p:cNvPicPr>
            <a:picLocks noChangeAspect="1"/>
          </p:cNvPicPr>
          <p:nvPr/>
        </p:nvPicPr>
        <p:blipFill>
          <a:blip r:embed="rId1">
            <a:lum bright="-20000" contrast="40000"/>
          </a:blip>
          <a:stretch>
            <a:fillRect/>
          </a:stretch>
        </p:blipFill>
        <p:spPr>
          <a:xfrm>
            <a:off x="634137" y="2492896"/>
            <a:ext cx="7875726" cy="20579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79512" y="764704"/>
            <a:ext cx="8674046" cy="5112378"/>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79512" y="1700808"/>
            <a:ext cx="8765509" cy="2576274"/>
          </a:xfrm>
          <a:prstGeom prst="rect">
            <a:avLst/>
          </a:prstGeom>
        </p:spPr>
      </p:pic>
      <p:sp>
        <p:nvSpPr>
          <p:cNvPr id="3" name="文本框 2"/>
          <p:cNvSpPr txBox="1"/>
          <p:nvPr/>
        </p:nvSpPr>
        <p:spPr>
          <a:xfrm>
            <a:off x="1943800" y="2012904"/>
            <a:ext cx="504056" cy="400110"/>
          </a:xfrm>
          <a:prstGeom prst="rect">
            <a:avLst/>
          </a:prstGeom>
          <a:solidFill>
            <a:srgbClr val="FFFFFF"/>
          </a:solidFill>
        </p:spPr>
        <p:txBody>
          <a:bodyPr wrap="square" rtlCol="0">
            <a:spAutoFit/>
          </a:bodyPr>
          <a:lstStyle/>
          <a:p>
            <a:r>
              <a:rPr lang="en-US" altLang="zh-CN" sz="2000" b="0" dirty="0">
                <a:latin typeface="Times New Roman" panose="02020603050405020304" pitchFamily="18" charset="0"/>
                <a:cs typeface="Times New Roman" panose="02020603050405020304" pitchFamily="18" charset="0"/>
              </a:rPr>
              <a:t>Cl</a:t>
            </a:r>
            <a:r>
              <a:rPr lang="en-US" altLang="zh-CN" sz="2000" b="0" baseline="30000" dirty="0">
                <a:latin typeface="Times New Roman" panose="02020603050405020304" pitchFamily="18" charset="0"/>
                <a:cs typeface="Times New Roman" panose="02020603050405020304" pitchFamily="18" charset="0"/>
              </a:rPr>
              <a:t>-</a:t>
            </a:r>
            <a:endParaRPr lang="zh-CN" altLang="en-US" sz="2000" b="0" baseline="300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5724128" y="2012904"/>
            <a:ext cx="2088231" cy="400110"/>
          </a:xfrm>
          <a:prstGeom prst="rect">
            <a:avLst/>
          </a:prstGeom>
          <a:solidFill>
            <a:srgbClr val="FFFFFF"/>
          </a:solid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2 OH</a:t>
            </a:r>
            <a:r>
              <a:rPr lang="en-US" altLang="zh-CN" sz="2000" baseline="30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(aq)</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Electrolysis of CuSO</a:t>
            </a:r>
            <a:r>
              <a:rPr lang="en-GB" altLang="zh-CN" baseline="-25000" dirty="0"/>
              <a:t>4</a:t>
            </a:r>
            <a:r>
              <a:rPr lang="en-GB" altLang="zh-CN" dirty="0"/>
              <a:t> (aq)</a:t>
            </a:r>
            <a:endParaRPr lang="zh-CN" altLang="en-US" dirty="0"/>
          </a:p>
        </p:txBody>
      </p:sp>
      <p:sp>
        <p:nvSpPr>
          <p:cNvPr id="3" name="内容占位符 2"/>
          <p:cNvSpPr>
            <a:spLocks noGrp="1"/>
          </p:cNvSpPr>
          <p:nvPr>
            <p:ph idx="1"/>
          </p:nvPr>
        </p:nvSpPr>
        <p:spPr/>
        <p:txBody>
          <a:bodyPr/>
          <a:lstStyle/>
          <a:p>
            <a:r>
              <a:rPr lang="en-US" altLang="zh-CN" dirty="0"/>
              <a:t>CuSO</a:t>
            </a:r>
            <a:r>
              <a:rPr lang="en-US" altLang="zh-CN" baseline="-25000" dirty="0"/>
              <a:t>4</a:t>
            </a:r>
            <a:r>
              <a:rPr lang="en-US" altLang="zh-CN" dirty="0"/>
              <a:t> (aq) is a bright blue colour, due to the presence of the hydrated Cu</a:t>
            </a:r>
            <a:r>
              <a:rPr lang="en-US" altLang="zh-CN" baseline="30000" dirty="0"/>
              <a:t>2+</a:t>
            </a:r>
            <a:r>
              <a:rPr lang="en-US" altLang="zh-CN" dirty="0"/>
              <a:t> ion.</a:t>
            </a:r>
            <a:endParaRPr lang="en-US" altLang="zh-CN" dirty="0"/>
          </a:p>
          <a:p>
            <a:r>
              <a:rPr lang="en-US" altLang="zh-CN" b="1" dirty="0">
                <a:solidFill>
                  <a:srgbClr val="FF0000"/>
                </a:solidFill>
              </a:rPr>
              <a:t>Electrolysis of this solution yields different products depending on the nature of the electrodes.</a:t>
            </a:r>
            <a:endParaRPr lang="en-US" altLang="zh-CN" b="1" dirty="0">
              <a:solidFill>
                <a:srgbClr val="FF0000"/>
              </a:solidFill>
            </a:endParaRPr>
          </a:p>
          <a:p>
            <a:r>
              <a:rPr lang="en-US" altLang="zh-CN" dirty="0"/>
              <a:t>We will describe the reactions with (a) graphite electrodes and (b) Cu electrodes here, following the same steps according to the numbered sequence.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65530" y="2884763"/>
            <a:ext cx="8705246" cy="2992509"/>
          </a:xfrm>
          <a:prstGeom prst="rect">
            <a:avLst/>
          </a:prstGeom>
        </p:spPr>
      </p:pic>
      <p:pic>
        <p:nvPicPr>
          <p:cNvPr id="3" name="图片 2"/>
          <p:cNvPicPr>
            <a:picLocks noChangeAspect="1"/>
          </p:cNvPicPr>
          <p:nvPr/>
        </p:nvPicPr>
        <p:blipFill>
          <a:blip r:embed="rId2">
            <a:lum bright="-20000" contrast="40000"/>
          </a:blip>
          <a:stretch>
            <a:fillRect/>
          </a:stretch>
        </p:blipFill>
        <p:spPr>
          <a:xfrm>
            <a:off x="160031" y="838168"/>
            <a:ext cx="7796345" cy="2046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79512" y="980728"/>
            <a:ext cx="8825683" cy="3014318"/>
          </a:xfrm>
          <a:prstGeom prst="rect">
            <a:avLst/>
          </a:prstGeom>
        </p:spPr>
      </p:pic>
      <p:sp>
        <p:nvSpPr>
          <p:cNvPr id="4" name="文本框 3"/>
          <p:cNvSpPr txBox="1"/>
          <p:nvPr/>
        </p:nvSpPr>
        <p:spPr>
          <a:xfrm>
            <a:off x="2003776" y="1340768"/>
            <a:ext cx="792088" cy="461665"/>
          </a:xfrm>
          <a:prstGeom prst="rect">
            <a:avLst/>
          </a:prstGeom>
          <a:solidFill>
            <a:srgbClr val="FFFFFF"/>
          </a:solid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Cu</a:t>
            </a:r>
            <a:r>
              <a:rPr lang="en-US" altLang="zh-CN" sz="2400" b="0" baseline="30000" dirty="0">
                <a:latin typeface="Times New Roman" panose="02020603050405020304" pitchFamily="18" charset="0"/>
                <a:cs typeface="Times New Roman" panose="02020603050405020304" pitchFamily="18" charset="0"/>
              </a:rPr>
              <a:t>2+</a:t>
            </a:r>
            <a:endParaRPr lang="zh-CN" altLang="en-US" sz="2400" b="0" baseline="30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7524328" y="1281174"/>
            <a:ext cx="1480867" cy="584775"/>
          </a:xfrm>
          <a:prstGeom prst="rect">
            <a:avLst/>
          </a:prstGeom>
          <a:solidFill>
            <a:srgbClr val="FFFFFF"/>
          </a:solidFill>
        </p:spPr>
        <p:txBody>
          <a:bodyPr wrap="square" rtlCol="0">
            <a:spAutoFit/>
          </a:bodyPr>
          <a:lstStyle/>
          <a:p>
            <a:endParaRPr lang="zh-CN" alt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51520" y="1052736"/>
            <a:ext cx="8617923" cy="52399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288" y="908050"/>
            <a:ext cx="8497887" cy="5416550"/>
          </a:xfrm>
        </p:spPr>
        <p:txBody>
          <a:bodyPr/>
          <a:lstStyle/>
          <a:p>
            <a:pPr eaLnBrk="1" hangingPunct="1"/>
            <a:r>
              <a:rPr lang="en-US" altLang="zh-CN">
                <a:latin typeface="Times New Roman" panose="02020603050405020304" pitchFamily="18" charset="0"/>
                <a:cs typeface="Times New Roman" panose="02020603050405020304" pitchFamily="18" charset="0"/>
              </a:rPr>
              <a:t>Half equations must be balanced in the same way as normal equations (with respect to </a:t>
            </a:r>
            <a:r>
              <a:rPr lang="en-US" altLang="zh-CN" b="1">
                <a:solidFill>
                  <a:srgbClr val="FF0000"/>
                </a:solidFill>
                <a:latin typeface="Times New Roman" panose="02020603050405020304" pitchFamily="18" charset="0"/>
                <a:cs typeface="Times New Roman" panose="02020603050405020304" pitchFamily="18" charset="0"/>
              </a:rPr>
              <a:t>number of atoms of each element</a:t>
            </a:r>
            <a:r>
              <a:rPr lang="en-US" altLang="zh-CN">
                <a:latin typeface="Times New Roman" panose="02020603050405020304" pitchFamily="18" charset="0"/>
                <a:cs typeface="Times New Roman" panose="02020603050405020304" pitchFamily="18" charset="0"/>
              </a:rPr>
              <a:t> and </a:t>
            </a:r>
            <a:r>
              <a:rPr lang="en-US" altLang="zh-CN" b="1">
                <a:solidFill>
                  <a:srgbClr val="FF0000"/>
                </a:solidFill>
                <a:latin typeface="Times New Roman" panose="02020603050405020304" pitchFamily="18" charset="0"/>
                <a:cs typeface="Times New Roman" panose="02020603050405020304" pitchFamily="18" charset="0"/>
              </a:rPr>
              <a:t>charge</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the only difference being that they contain electrons and the total charges on both sides need to be equal to each other</a:t>
            </a:r>
            <a:r>
              <a:rPr lang="en-US" altLang="zh-CN">
                <a:latin typeface="Times New Roman" panose="02020603050405020304" pitchFamily="18" charset="0"/>
                <a:cs typeface="Times New Roman" panose="02020603050405020304" pitchFamily="18" charset="0"/>
              </a:rPr>
              <a:t>. </a:t>
            </a:r>
            <a:endParaRPr lang="en-US" altLang="zh-CN">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When constructing a half equation it is easier to follow a sequence of steps. </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509905" y="100330"/>
            <a:ext cx="6012815" cy="934720"/>
          </a:xfrm>
          <a:prstGeom prst="rect">
            <a:avLst/>
          </a:prstGeom>
        </p:spPr>
      </p:pic>
      <p:pic>
        <p:nvPicPr>
          <p:cNvPr id="6" name="图片 5"/>
          <p:cNvPicPr>
            <a:picLocks noChangeAspect="1"/>
          </p:cNvPicPr>
          <p:nvPr/>
        </p:nvPicPr>
        <p:blipFill>
          <a:blip r:embed="rId2"/>
          <a:stretch>
            <a:fillRect/>
          </a:stretch>
        </p:blipFill>
        <p:spPr>
          <a:xfrm>
            <a:off x="509905" y="1035050"/>
            <a:ext cx="5010150" cy="2798445"/>
          </a:xfrm>
          <a:prstGeom prst="rect">
            <a:avLst/>
          </a:prstGeom>
        </p:spPr>
      </p:pic>
      <p:pic>
        <p:nvPicPr>
          <p:cNvPr id="7" name="图片 6"/>
          <p:cNvPicPr>
            <a:picLocks noChangeAspect="1"/>
          </p:cNvPicPr>
          <p:nvPr/>
        </p:nvPicPr>
        <p:blipFill>
          <a:blip r:embed="rId3"/>
          <a:stretch>
            <a:fillRect/>
          </a:stretch>
        </p:blipFill>
        <p:spPr>
          <a:xfrm>
            <a:off x="509905" y="3833495"/>
            <a:ext cx="5010785" cy="2748280"/>
          </a:xfrm>
          <a:prstGeom prst="rect">
            <a:avLst/>
          </a:prstGeom>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0688"/>
            <a:ext cx="8229600" cy="707926"/>
          </a:xfrm>
        </p:spPr>
        <p:txBody>
          <a:bodyPr/>
          <a:lstStyle/>
          <a:p>
            <a:r>
              <a:rPr lang="en-GB" altLang="zh-CN" sz="4400" dirty="0"/>
              <a:t>Electroplating</a:t>
            </a:r>
            <a:r>
              <a:rPr lang="en-US" altLang="en-GB" sz="4400" dirty="0"/>
              <a:t> (Higher Level Only)</a:t>
            </a:r>
            <a:endParaRPr lang="en-US" altLang="en-GB" sz="4400" dirty="0"/>
          </a:p>
        </p:txBody>
      </p:sp>
      <p:sp>
        <p:nvSpPr>
          <p:cNvPr id="3" name="内容占位符 2"/>
          <p:cNvSpPr>
            <a:spLocks noGrp="1"/>
          </p:cNvSpPr>
          <p:nvPr>
            <p:ph idx="1"/>
          </p:nvPr>
        </p:nvSpPr>
        <p:spPr>
          <a:xfrm>
            <a:off x="457200" y="1556791"/>
            <a:ext cx="8229600" cy="4767809"/>
          </a:xfrm>
        </p:spPr>
        <p:txBody>
          <a:bodyPr/>
          <a:lstStyle/>
          <a:p>
            <a:r>
              <a:rPr lang="en-US" altLang="zh-CN" dirty="0"/>
              <a:t>During the electrolysis of CuSO</a:t>
            </a:r>
            <a:r>
              <a:rPr lang="en-US" altLang="zh-CN" baseline="-25000" dirty="0"/>
              <a:t>4</a:t>
            </a:r>
            <a:r>
              <a:rPr lang="en-US" altLang="zh-CN" dirty="0"/>
              <a:t> (aq), we saw that Cu(s) is deposited on the cathode when either graphite or copper electrodes are used. </a:t>
            </a:r>
            <a:endParaRPr lang="en-US" altLang="zh-CN" dirty="0"/>
          </a:p>
          <a:p>
            <a:r>
              <a:rPr lang="en-US" altLang="zh-CN" dirty="0"/>
              <a:t>This is one example of </a:t>
            </a:r>
            <a:r>
              <a:rPr lang="en-US" altLang="zh-CN" b="1" dirty="0">
                <a:solidFill>
                  <a:srgbClr val="FF0000"/>
                </a:solidFill>
              </a:rPr>
              <a:t>electroplating, the process of using electrolysis to deposit a layer of a metal on top of another metal or other conductive object</a:t>
            </a:r>
            <a:r>
              <a:rPr lang="en-US" altLang="zh-CN" dirty="0"/>
              <a:t>. </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24744"/>
            <a:ext cx="8229600" cy="4389437"/>
          </a:xfrm>
        </p:spPr>
        <p:txBody>
          <a:bodyPr/>
          <a:lstStyle/>
          <a:p>
            <a:r>
              <a:rPr lang="en-US" altLang="zh-CN" dirty="0"/>
              <a:t>An electrolytic cell used for electroplating has the following features:</a:t>
            </a:r>
            <a:endParaRPr lang="en-US" altLang="zh-CN" dirty="0"/>
          </a:p>
          <a:p>
            <a:pPr lvl="1"/>
            <a:r>
              <a:rPr lang="en-US" altLang="zh-CN" dirty="0"/>
              <a:t>an electrolyte containing the metal ions which are to be deposited;</a:t>
            </a:r>
            <a:endParaRPr lang="en-US" altLang="zh-CN" dirty="0"/>
          </a:p>
          <a:p>
            <a:pPr lvl="1"/>
            <a:r>
              <a:rPr lang="en-US" altLang="zh-CN" dirty="0"/>
              <a:t>the cathode made of the object to be plated;</a:t>
            </a:r>
            <a:endParaRPr lang="en-US" altLang="zh-CN" dirty="0"/>
          </a:p>
          <a:p>
            <a:pPr lvl="1"/>
            <a:r>
              <a:rPr lang="en-US" altLang="zh-CN" dirty="0"/>
              <a:t>sometimes the anode is made of the same metal which is to be coated because it may be oxidized to replenish the supply of ions in the electrolyte.</a:t>
            </a:r>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67544" y="548680"/>
            <a:ext cx="8180593" cy="4496907"/>
          </a:xfrm>
          <a:prstGeom prst="rect">
            <a:avLst/>
          </a:prstGeom>
        </p:spPr>
      </p:pic>
      <p:pic>
        <p:nvPicPr>
          <p:cNvPr id="3" name="图片 2"/>
          <p:cNvPicPr>
            <a:picLocks noChangeAspect="1"/>
          </p:cNvPicPr>
          <p:nvPr/>
        </p:nvPicPr>
        <p:blipFill>
          <a:blip r:embed="rId2">
            <a:lum bright="-20000" contrast="40000"/>
          </a:blip>
          <a:stretch>
            <a:fillRect/>
          </a:stretch>
        </p:blipFill>
        <p:spPr>
          <a:xfrm>
            <a:off x="755576" y="5229200"/>
            <a:ext cx="2743801" cy="685969"/>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3"/>
            <a:ext cx="8229600" cy="5559897"/>
          </a:xfrm>
        </p:spPr>
        <p:txBody>
          <a:bodyPr/>
          <a:lstStyle/>
          <a:p>
            <a:r>
              <a:rPr lang="en-US" altLang="zh-CN" dirty="0"/>
              <a:t>Reduction of the metal ions at the cathode leads to their deposition on its surface. </a:t>
            </a:r>
            <a:endParaRPr lang="en-US" altLang="zh-CN" dirty="0"/>
          </a:p>
          <a:p>
            <a:r>
              <a:rPr lang="en-US" altLang="zh-CN" dirty="0"/>
              <a:t>The process can be controlled by altering the current and the time according to how thick a layer of metal is desired.</a:t>
            </a:r>
            <a:endParaRPr lang="en-US" altLang="zh-CN" dirty="0"/>
          </a:p>
          <a:p>
            <a:r>
              <a:rPr lang="en-US" altLang="zh-CN" dirty="0"/>
              <a:t>Electroplating serves many different purposes, some of which are outlined in the next slide.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2680" y="404664"/>
            <a:ext cx="8229600" cy="779934"/>
          </a:xfrm>
        </p:spPr>
        <p:txBody>
          <a:bodyPr/>
          <a:lstStyle/>
          <a:p>
            <a:r>
              <a:rPr lang="en-US" altLang="zh-CN" dirty="0"/>
              <a:t>Purification of metals</a:t>
            </a:r>
            <a:endParaRPr lang="zh-CN" altLang="en-US" dirty="0"/>
          </a:p>
        </p:txBody>
      </p:sp>
      <p:sp>
        <p:nvSpPr>
          <p:cNvPr id="3" name="内容占位符 2"/>
          <p:cNvSpPr>
            <a:spLocks noGrp="1"/>
          </p:cNvSpPr>
          <p:nvPr>
            <p:ph idx="1"/>
          </p:nvPr>
        </p:nvSpPr>
        <p:spPr>
          <a:xfrm>
            <a:off x="457200" y="1412777"/>
            <a:ext cx="8229600" cy="4911824"/>
          </a:xfrm>
        </p:spPr>
        <p:txBody>
          <a:bodyPr/>
          <a:lstStyle/>
          <a:p>
            <a:r>
              <a:rPr lang="en-US" altLang="zh-CN" dirty="0"/>
              <a:t>An application of this is used in the purification of copper. </a:t>
            </a:r>
            <a:endParaRPr lang="en-US" altLang="zh-CN" dirty="0"/>
          </a:p>
          <a:p>
            <a:r>
              <a:rPr lang="en-US" altLang="zh-CN" dirty="0"/>
              <a:t>The process uses electrolysis of a solution containing Cu</a:t>
            </a:r>
            <a:r>
              <a:rPr lang="en-US" altLang="zh-CN" baseline="30000" dirty="0"/>
              <a:t>2+</a:t>
            </a:r>
            <a:r>
              <a:rPr lang="en-US" altLang="zh-CN" dirty="0"/>
              <a:t> (aq) with an impure copper anode and a small pure copper cathode. </a:t>
            </a:r>
            <a:endParaRPr lang="en-US" altLang="zh-CN" dirty="0"/>
          </a:p>
          <a:p>
            <a:r>
              <a:rPr lang="en-US" altLang="zh-CN" dirty="0"/>
              <a:t>As the cell runs, the anode erodes as copper is transferred to the cathode, which therefore increases in mass.</a:t>
            </a:r>
            <a:endParaRPr lang="en-US" altLang="zh-CN" dirty="0"/>
          </a:p>
          <a:p>
            <a:r>
              <a:rPr lang="en-US" altLang="zh-CN" dirty="0"/>
              <a:t>Impurities collect as sludge in the bottom </a:t>
            </a:r>
            <a:r>
              <a:rPr lang="en-GB" altLang="zh-CN" dirty="0"/>
              <a:t>of the cell.</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971600" y="692696"/>
            <a:ext cx="7855602" cy="5220249"/>
          </a:xfrm>
          <a:prstGeom prst="rect">
            <a:avLst/>
          </a:prstGeom>
        </p:spPr>
      </p:pic>
      <p:pic>
        <p:nvPicPr>
          <p:cNvPr id="3" name="图片 2"/>
          <p:cNvPicPr>
            <a:picLocks noChangeAspect="1"/>
          </p:cNvPicPr>
          <p:nvPr/>
        </p:nvPicPr>
        <p:blipFill>
          <a:blip r:embed="rId2">
            <a:lum bright="-20000" contrast="40000"/>
          </a:blip>
          <a:stretch>
            <a:fillRect/>
          </a:stretch>
        </p:blipFill>
        <p:spPr>
          <a:xfrm>
            <a:off x="323528" y="3140968"/>
            <a:ext cx="2697045" cy="1648239"/>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707926"/>
          </a:xfrm>
        </p:spPr>
        <p:txBody>
          <a:bodyPr/>
          <a:lstStyle/>
          <a:p>
            <a:r>
              <a:rPr lang="en-US" altLang="zh-CN" dirty="0"/>
              <a:t>Applications of electroplating</a:t>
            </a:r>
            <a:endParaRPr lang="zh-CN" altLang="en-US" dirty="0"/>
          </a:p>
        </p:txBody>
      </p:sp>
      <p:sp>
        <p:nvSpPr>
          <p:cNvPr id="3" name="内容占位符 2"/>
          <p:cNvSpPr>
            <a:spLocks noGrp="1"/>
          </p:cNvSpPr>
          <p:nvPr>
            <p:ph idx="1"/>
          </p:nvPr>
        </p:nvSpPr>
        <p:spPr>
          <a:xfrm>
            <a:off x="457200" y="1340767"/>
            <a:ext cx="8229600" cy="4983833"/>
          </a:xfrm>
        </p:spPr>
        <p:txBody>
          <a:bodyPr/>
          <a:lstStyle/>
          <a:p>
            <a:r>
              <a:rPr lang="en-GB" altLang="zh-CN" b="1" dirty="0">
                <a:solidFill>
                  <a:srgbClr val="FF0000"/>
                </a:solidFill>
              </a:rPr>
              <a:t>Decorative purposes</a:t>
            </a:r>
            <a:r>
              <a:rPr lang="en-GB" altLang="zh-CN" dirty="0"/>
              <a:t>. For example, </a:t>
            </a:r>
            <a:r>
              <a:rPr lang="en-US" altLang="zh-CN" dirty="0"/>
              <a:t>covering a metal with a layer of a more expensive or decorative metal, such as silver- and nickel-plating of </a:t>
            </a:r>
            <a:r>
              <a:rPr lang="en-GB" altLang="zh-CN" dirty="0"/>
              <a:t>cutlery.</a:t>
            </a:r>
            <a:endParaRPr lang="en-GB" altLang="zh-CN" b="1" dirty="0">
              <a:solidFill>
                <a:srgbClr val="FF0000"/>
              </a:solidFill>
            </a:endParaRPr>
          </a:p>
          <a:p>
            <a:r>
              <a:rPr lang="en-GB" altLang="zh-CN" b="1" dirty="0">
                <a:solidFill>
                  <a:srgbClr val="FF0000"/>
                </a:solidFill>
              </a:rPr>
              <a:t>Corrosion control</a:t>
            </a:r>
            <a:r>
              <a:rPr lang="en-GB" altLang="zh-CN" dirty="0"/>
              <a:t>. For example, iron </a:t>
            </a:r>
            <a:r>
              <a:rPr lang="en-US" altLang="zh-CN" dirty="0"/>
              <a:t>with a layer of zinc deposited on its surface, known as </a:t>
            </a:r>
            <a:r>
              <a:rPr lang="en-US" altLang="zh-CN" b="1" dirty="0">
                <a:solidFill>
                  <a:srgbClr val="FF0000"/>
                </a:solidFill>
              </a:rPr>
              <a:t>galvanized iron</a:t>
            </a:r>
            <a:r>
              <a:rPr lang="en-US" altLang="zh-CN" dirty="0"/>
              <a:t>, is protected from corrosion as the zinc will be preferentially oxidized. This is sometimes called </a:t>
            </a:r>
            <a:r>
              <a:rPr lang="en-US" altLang="zh-CN" b="1" dirty="0">
                <a:solidFill>
                  <a:srgbClr val="FF0000"/>
                </a:solidFill>
              </a:rPr>
              <a:t>sacrificial </a:t>
            </a:r>
            <a:r>
              <a:rPr lang="en-GB" altLang="zh-CN" b="1" dirty="0">
                <a:solidFill>
                  <a:srgbClr val="FF0000"/>
                </a:solidFill>
              </a:rPr>
              <a:t>protection</a:t>
            </a:r>
            <a:r>
              <a:rPr lang="en-GB" altLang="zh-CN" dirty="0"/>
              <a:t>.</a:t>
            </a:r>
            <a:endParaRPr lang="en-GB" altLang="zh-CN" dirty="0"/>
          </a:p>
          <a:p>
            <a:r>
              <a:rPr lang="en-US" altLang="zh-CN" b="1" dirty="0">
                <a:solidFill>
                  <a:srgbClr val="FF0000"/>
                </a:solidFill>
              </a:rPr>
              <a:t>Improvement of function</a:t>
            </a:r>
            <a:r>
              <a:rPr lang="en-US" altLang="zh-CN" dirty="0"/>
              <a:t>. For example electroplating with chromium improves the wear on steel parts such as crankshafts and hand tools.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1460" y="260350"/>
            <a:ext cx="4476750" cy="3352800"/>
          </a:xfrm>
          <a:prstGeom prst="rect">
            <a:avLst/>
          </a:prstGeom>
        </p:spPr>
      </p:pic>
      <p:pic>
        <p:nvPicPr>
          <p:cNvPr id="6" name="图片 5"/>
          <p:cNvPicPr>
            <a:picLocks noChangeAspect="1"/>
          </p:cNvPicPr>
          <p:nvPr/>
        </p:nvPicPr>
        <p:blipFill>
          <a:blip r:embed="rId2"/>
          <a:srcRect r="5242"/>
          <a:stretch>
            <a:fillRect/>
          </a:stretch>
        </p:blipFill>
        <p:spPr>
          <a:xfrm>
            <a:off x="251460" y="3613150"/>
            <a:ext cx="4476750" cy="831850"/>
          </a:xfrm>
          <a:prstGeom prst="rect">
            <a:avLst/>
          </a:prstGeom>
        </p:spPr>
      </p:pic>
      <p:pic>
        <p:nvPicPr>
          <p:cNvPr id="7" name="图片 6"/>
          <p:cNvPicPr>
            <a:picLocks noChangeAspect="1"/>
          </p:cNvPicPr>
          <p:nvPr/>
        </p:nvPicPr>
        <p:blipFill>
          <a:blip r:embed="rId3"/>
          <a:stretch>
            <a:fillRect/>
          </a:stretch>
        </p:blipFill>
        <p:spPr>
          <a:xfrm>
            <a:off x="252095" y="4436745"/>
            <a:ext cx="8590915" cy="2353310"/>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8305800" cy="1143000"/>
          </a:xfrm>
        </p:spPr>
        <p:txBody>
          <a:bodyPr/>
          <a:lstStyle/>
          <a:p>
            <a:pPr eaLnBrk="1" hangingPunct="1">
              <a:defRPr/>
            </a:pPr>
            <a:r>
              <a:rPr lang="en-US" dirty="0">
                <a:solidFill>
                  <a:srgbClr val="FF6600"/>
                </a:solidFill>
              </a:rPr>
              <a:t>Voltaic Cell </a:t>
            </a:r>
            <a:r>
              <a:rPr lang="en-US" dirty="0"/>
              <a:t>VS. </a:t>
            </a:r>
            <a:r>
              <a:rPr lang="en-US" dirty="0">
                <a:solidFill>
                  <a:srgbClr val="3366FF"/>
                </a:solidFill>
              </a:rPr>
              <a:t>Electrolytic Cell</a:t>
            </a:r>
            <a:endParaRPr lang="en-US" dirty="0">
              <a:solidFill>
                <a:srgbClr val="3366FF"/>
              </a:solidFill>
            </a:endParaRPr>
          </a:p>
        </p:txBody>
      </p:sp>
      <p:pic>
        <p:nvPicPr>
          <p:cNvPr id="31747" name="Picture 2" descr="20_3.gi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5463" y="1671638"/>
            <a:ext cx="3500437"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3" descr="20_5.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5838" y="2124075"/>
            <a:ext cx="4100512"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4"/>
          <p:cNvSpPr txBox="1">
            <a:spLocks noChangeArrowheads="1"/>
          </p:cNvSpPr>
          <p:nvPr/>
        </p:nvSpPr>
        <p:spPr bwMode="auto">
          <a:xfrm>
            <a:off x="649288" y="5189538"/>
            <a:ext cx="23955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zh-CN"/>
              <a:t>What are in common?</a:t>
            </a:r>
            <a:endParaRPr lang="en-US" altLang="zh-CN"/>
          </a:p>
          <a:p>
            <a:r>
              <a:rPr lang="en-US" altLang="zh-CN"/>
              <a:t>What are different?</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150"/>
            <a:ext cx="8229600" cy="5632450"/>
          </a:xfrm>
        </p:spPr>
        <p:txBody>
          <a:bodyPr/>
          <a:lstStyle/>
          <a:p>
            <a:pPr eaLnBrk="1" hangingPunct="1">
              <a:defRPr/>
            </a:pPr>
            <a:r>
              <a:rPr lang="en-US" altLang="zh-CN" dirty="0">
                <a:latin typeface="Times New Roman" panose="02020603050405020304" pitchFamily="18" charset="0"/>
                <a:cs typeface="Times New Roman" panose="02020603050405020304" pitchFamily="18" charset="0"/>
              </a:rPr>
              <a:t>E.g.: Construct the half equation for the reduction of  chlorine gas to chloride ion in a solution: </a:t>
            </a:r>
            <a:endParaRPr lang="en-US" altLang="zh-CN" dirty="0">
              <a:latin typeface="Times New Roman" panose="02020603050405020304" pitchFamily="18" charset="0"/>
              <a:cs typeface="Times New Roman" panose="02020603050405020304" pitchFamily="18" charset="0"/>
            </a:endParaRPr>
          </a:p>
          <a:p>
            <a:pPr marL="0" indent="0" eaLnBrk="1" hangingPunct="1">
              <a:buFont typeface="Wingdings 2" panose="05020102010507070707" pitchFamily="18" charset="2"/>
              <a:buNone/>
              <a:defRPr/>
            </a:pPr>
            <a:r>
              <a:rPr lang="en-US" altLang="zh-CN" dirty="0">
                <a:latin typeface="Times New Roman" panose="02020603050405020304" pitchFamily="18" charset="0"/>
                <a:cs typeface="Times New Roman" panose="02020603050405020304" pitchFamily="18" charset="0"/>
              </a:rPr>
              <a:t>		Cl</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Cl</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a:t>
            </a:r>
            <a:endParaRPr lang="en-US" altLang="zh-CN" dirty="0">
              <a:latin typeface="Times New Roman" panose="02020603050405020304" pitchFamily="18" charset="0"/>
              <a:cs typeface="Times New Roman" panose="02020603050405020304" pitchFamily="18" charset="0"/>
            </a:endParaRPr>
          </a:p>
          <a:p>
            <a:pPr eaLnBrk="1" hangingPunct="1">
              <a:defRPr/>
            </a:pPr>
            <a:r>
              <a:rPr lang="en-US" altLang="zh-CN" sz="2400" dirty="0">
                <a:latin typeface="Times New Roman" panose="02020603050405020304" pitchFamily="18" charset="0"/>
                <a:cs typeface="Times New Roman" panose="02020603050405020304" pitchFamily="18" charset="0"/>
              </a:rPr>
              <a:t>1) </a:t>
            </a:r>
            <a:r>
              <a:rPr lang="en-US" altLang="zh-CN" b="1" dirty="0">
                <a:solidFill>
                  <a:srgbClr val="FF0000"/>
                </a:solidFill>
                <a:latin typeface="Times New Roman" panose="02020603050405020304" pitchFamily="18" charset="0"/>
                <a:cs typeface="Times New Roman" panose="02020603050405020304" pitchFamily="18" charset="0"/>
              </a:rPr>
              <a:t>Balance the number of atoms </a:t>
            </a:r>
            <a:r>
              <a:rPr lang="en-US" altLang="zh-CN" dirty="0">
                <a:latin typeface="Times New Roman" panose="02020603050405020304" pitchFamily="18" charset="0"/>
                <a:cs typeface="Times New Roman" panose="02020603050405020304" pitchFamily="18" charset="0"/>
              </a:rPr>
              <a:t>of the element being oxidized or reduced on the two sides:</a:t>
            </a:r>
            <a:endParaRPr lang="en-US" altLang="zh-CN"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Cl</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 </a:t>
            </a:r>
            <a:r>
              <a:rPr lang="en-US" altLang="zh-CN" b="1" dirty="0">
                <a:solidFill>
                  <a:srgbClr val="FF0000"/>
                </a:solidFill>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Cl</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a:t>
            </a:r>
            <a:endParaRPr lang="en-US" altLang="zh-CN" dirty="0">
              <a:latin typeface="Times New Roman" panose="02020603050405020304" pitchFamily="18" charset="0"/>
              <a:cs typeface="Times New Roman" panose="02020603050405020304" pitchFamily="18" charset="0"/>
            </a:endParaRPr>
          </a:p>
          <a:p>
            <a:pPr eaLnBrk="1" hangingPunct="1">
              <a:defRPr/>
            </a:pPr>
            <a:r>
              <a:rPr lang="en-US" altLang="zh-CN" dirty="0">
                <a:latin typeface="Times New Roman" panose="02020603050405020304" pitchFamily="18" charset="0"/>
                <a:cs typeface="Times New Roman" panose="02020603050405020304" pitchFamily="18" charset="0"/>
              </a:rPr>
              <a:t>2) </a:t>
            </a:r>
            <a:r>
              <a:rPr lang="en-US" altLang="zh-CN" b="1" dirty="0">
                <a:solidFill>
                  <a:srgbClr val="FF0000"/>
                </a:solidFill>
                <a:latin typeface="Times New Roman" panose="02020603050405020304" pitchFamily="18" charset="0"/>
                <a:cs typeface="Times New Roman" panose="02020603050405020304" pitchFamily="18" charset="0"/>
              </a:rPr>
              <a:t>Add electrons </a:t>
            </a:r>
            <a:r>
              <a:rPr lang="en-US" altLang="zh-CN" dirty="0">
                <a:latin typeface="Times New Roman" panose="02020603050405020304" pitchFamily="18" charset="0"/>
                <a:cs typeface="Times New Roman" panose="02020603050405020304" pitchFamily="18" charset="0"/>
              </a:rPr>
              <a:t>so that the electrical charges on both sides balance:</a:t>
            </a:r>
            <a:endParaRPr lang="en-US" altLang="zh-CN"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Cl</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a:t>
            </a:r>
            <a:r>
              <a:rPr lang="en-US" altLang="zh-CN" b="1" dirty="0">
                <a:solidFill>
                  <a:srgbClr val="FF0000"/>
                </a:solidFill>
                <a:latin typeface="Times New Roman" panose="02020603050405020304" pitchFamily="18" charset="0"/>
                <a:cs typeface="Times New Roman" panose="02020603050405020304" pitchFamily="18" charset="0"/>
              </a:rPr>
              <a:t>+ 2 e</a:t>
            </a:r>
            <a:r>
              <a:rPr lang="en-US" altLang="zh-CN" b="1" baseline="30000" dirty="0">
                <a:solidFill>
                  <a:srgbClr val="FF0000"/>
                </a:solidFill>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2 Cl</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a:t>
            </a:r>
            <a:endParaRPr lang="en-US" altLang="zh-CN" dirty="0">
              <a:latin typeface="Times New Roman" panose="02020603050405020304" pitchFamily="18" charset="0"/>
              <a:cs typeface="Times New Roman" panose="02020603050405020304" pitchFamily="18" charset="0"/>
            </a:endParaRPr>
          </a:p>
          <a:p>
            <a:pPr eaLnBrk="1" hangingPunct="1">
              <a:defRPr/>
            </a:pPr>
            <a:endParaRPr lang="en-US" altLang="zh-CN" dirty="0">
              <a:latin typeface="Times New Roman" panose="02020603050405020304" pitchFamily="18" charset="0"/>
              <a:cs typeface="Times New Roman" panose="02020603050405020304" pitchFamily="18" charset="0"/>
            </a:endParaRPr>
          </a:p>
          <a:p>
            <a:pPr>
              <a:defRP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229600" cy="1143000"/>
          </a:xfrm>
        </p:spPr>
        <p:txBody>
          <a:bodyPr/>
          <a:lstStyle/>
          <a:p>
            <a:r>
              <a:rPr lang="en-GB" altLang="zh-CN" sz="4400" dirty="0"/>
              <a:t>Summary of voltaic and</a:t>
            </a:r>
            <a:br>
              <a:rPr lang="en-GB" altLang="zh-CN" sz="4400" dirty="0"/>
            </a:br>
            <a:r>
              <a:rPr lang="en-GB" altLang="zh-CN" sz="4400" dirty="0"/>
              <a:t>electrolytic cells</a:t>
            </a:r>
            <a:endParaRPr lang="zh-CN" altLang="en-US" sz="4400" dirty="0"/>
          </a:p>
        </p:txBody>
      </p:sp>
      <p:sp>
        <p:nvSpPr>
          <p:cNvPr id="3" name="内容占位符 2"/>
          <p:cNvSpPr>
            <a:spLocks noGrp="1"/>
          </p:cNvSpPr>
          <p:nvPr>
            <p:ph idx="1"/>
          </p:nvPr>
        </p:nvSpPr>
        <p:spPr>
          <a:xfrm>
            <a:off x="457200" y="1844825"/>
            <a:ext cx="8435280" cy="4479776"/>
          </a:xfrm>
        </p:spPr>
        <p:txBody>
          <a:bodyPr/>
          <a:lstStyle/>
          <a:p>
            <a:r>
              <a:rPr lang="en-US" altLang="zh-CN" dirty="0"/>
              <a:t>We have seen that voltaic and electrolytic cells are the reverse of each other.</a:t>
            </a:r>
            <a:endParaRPr lang="en-US" altLang="zh-CN" dirty="0"/>
          </a:p>
          <a:p>
            <a:pPr lvl="1"/>
            <a:r>
              <a:rPr lang="en-US" altLang="zh-CN" dirty="0"/>
              <a:t>A voltaic cell converts chemical energy to electrical energy when a reaction with a positive value for E proceeds towards equilibrium.</a:t>
            </a:r>
            <a:endParaRPr lang="en-US" altLang="zh-CN" dirty="0"/>
          </a:p>
          <a:p>
            <a:pPr lvl="1"/>
            <a:r>
              <a:rPr lang="en-US" altLang="zh-CN" dirty="0"/>
              <a:t>An electrolytic cell converts electrical energy to chemical energy when an electric current drives a reaction with a negative value for E away from equilibrium.</a:t>
            </a:r>
            <a:endParaRPr lang="en-US" altLang="zh-CN" dirty="0"/>
          </a:p>
          <a:p>
            <a:r>
              <a:rPr lang="en-US" altLang="zh-CN" dirty="0"/>
              <a:t>These relationships, together with the free-energy change ΔG, for the different cells are summarized below.</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51519" y="1484784"/>
            <a:ext cx="8654659" cy="194421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3575" y="476250"/>
            <a:ext cx="6716713" cy="711200"/>
          </a:xfrm>
        </p:spPr>
        <p:txBody>
          <a:bodyPr/>
          <a:lstStyle/>
          <a:p>
            <a:r>
              <a:rPr lang="en-US" altLang="zh-CN" sz="4000"/>
              <a:t>Exercise</a:t>
            </a:r>
            <a:endParaRPr lang="zh-CN" altLang="en-US" sz="4000"/>
          </a:p>
        </p:txBody>
      </p:sp>
      <p:sp>
        <p:nvSpPr>
          <p:cNvPr id="3" name="内容占位符 2"/>
          <p:cNvSpPr>
            <a:spLocks noGrp="1"/>
          </p:cNvSpPr>
          <p:nvPr>
            <p:ph idx="1"/>
          </p:nvPr>
        </p:nvSpPr>
        <p:spPr>
          <a:xfrm>
            <a:off x="457200" y="1196975"/>
            <a:ext cx="8229600" cy="5545138"/>
          </a:xfrm>
        </p:spPr>
        <p:txBody>
          <a:bodyPr/>
          <a:lstStyle/>
          <a:p>
            <a:r>
              <a:rPr lang="en-US" altLang="zh-CN">
                <a:latin typeface="Times New Roman" panose="02020603050405020304" pitchFamily="18" charset="0"/>
                <a:cs typeface="Times New Roman" panose="02020603050405020304" pitchFamily="18" charset="0"/>
              </a:rPr>
              <a:t>Construct the half equations as required.</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Al(s)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Al</a:t>
            </a:r>
            <a:r>
              <a:rPr lang="en-US" altLang="zh-CN" baseline="30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(aq)</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S(s)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S</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(g)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O</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(l)</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Fe</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Fe</a:t>
            </a:r>
            <a:r>
              <a:rPr lang="en-US" altLang="zh-CN" baseline="30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(aq)</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Cr</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7</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Cr</a:t>
            </a:r>
            <a:r>
              <a:rPr lang="en-US" altLang="zh-CN" baseline="30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(aq)</a:t>
            </a:r>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Check out</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Al(s)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Al</a:t>
            </a:r>
            <a:r>
              <a:rPr lang="en-US" altLang="zh-CN" baseline="30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(aq) + 3 e</a:t>
            </a:r>
            <a:r>
              <a:rPr lang="en-US" altLang="zh-CN" baseline="30000">
                <a:latin typeface="Times New Roman" panose="02020603050405020304" pitchFamily="18" charset="0"/>
                <a:cs typeface="Times New Roman" panose="02020603050405020304" pitchFamily="18" charset="0"/>
              </a:rPr>
              <a:t>-</a:t>
            </a:r>
            <a:endParaRPr lang="en-US" altLang="zh-CN" baseline="30000">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S(s) + 2 e</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S</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(g) + 4 e</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2 O</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(l)</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Fe</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Fe</a:t>
            </a:r>
            <a:r>
              <a:rPr lang="en-US" altLang="zh-CN" baseline="30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(aq) + e</a:t>
            </a:r>
            <a:r>
              <a:rPr lang="en-US" altLang="zh-CN" baseline="30000">
                <a:latin typeface="Times New Roman" panose="02020603050405020304" pitchFamily="18" charset="0"/>
                <a:cs typeface="Times New Roman" panose="02020603050405020304" pitchFamily="18" charset="0"/>
              </a:rPr>
              <a:t>-</a:t>
            </a:r>
            <a:endParaRPr lang="en-US" altLang="zh-CN" baseline="30000">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Cr</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7</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Cr</a:t>
            </a:r>
            <a:r>
              <a:rPr lang="en-US" altLang="zh-CN" baseline="30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(aq) ???</a:t>
            </a:r>
            <a:endParaRPr lang="en-US" altLang="zh-CN">
              <a:latin typeface="Times New Roman" panose="02020603050405020304" pitchFamily="18" charset="0"/>
              <a:cs typeface="Times New Roman" panose="02020603050405020304" pitchFamily="18" charset="0"/>
            </a:endParaRPr>
          </a:p>
          <a:p>
            <a:pPr lvl="1"/>
            <a:endParaRPr lang="zh-CN" alt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750" y="692785"/>
            <a:ext cx="8229600" cy="612140"/>
          </a:xfrm>
        </p:spPr>
        <p:txBody>
          <a:bodyPr/>
          <a:lstStyle/>
          <a:p>
            <a:r>
              <a:rPr lang="en-US" altLang="zh-CN" dirty="0"/>
              <a:t>12.1 Oxidation &amp; Reduction</a:t>
            </a:r>
            <a:endParaRPr lang="zh-CN" altLang="en-US" dirty="0"/>
          </a:p>
        </p:txBody>
      </p:sp>
      <p:pic>
        <p:nvPicPr>
          <p:cNvPr id="3" name="图片 2"/>
          <p:cNvPicPr>
            <a:picLocks noChangeAspect="1"/>
          </p:cNvPicPr>
          <p:nvPr/>
        </p:nvPicPr>
        <p:blipFill>
          <a:blip r:embed="rId1"/>
          <a:stretch>
            <a:fillRect/>
          </a:stretch>
        </p:blipFill>
        <p:spPr>
          <a:xfrm>
            <a:off x="457200" y="1412875"/>
            <a:ext cx="8166100" cy="46609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Balancing half equations with other species added in (acidic solution)</a:t>
            </a:r>
            <a:endParaRPr lang="zh-CN" altLang="en-US" sz="3600" dirty="0"/>
          </a:p>
        </p:txBody>
      </p:sp>
      <p:sp>
        <p:nvSpPr>
          <p:cNvPr id="3" name="内容占位符 2"/>
          <p:cNvSpPr>
            <a:spLocks noGrp="1"/>
          </p:cNvSpPr>
          <p:nvPr>
            <p:ph idx="1"/>
          </p:nvPr>
        </p:nvSpPr>
        <p:spPr/>
        <p:txBody>
          <a:bodyPr/>
          <a:lstStyle/>
          <a:p>
            <a:pPr>
              <a:defRPr/>
            </a:pPr>
            <a:r>
              <a:rPr lang="en-US" altLang="zh-CN" sz="2400" dirty="0">
                <a:latin typeface="Times New Roman" panose="02020603050405020304" pitchFamily="18" charset="0"/>
                <a:cs typeface="Times New Roman" panose="02020603050405020304" pitchFamily="18" charset="0"/>
              </a:rPr>
              <a:t>What if the reactant and the product cannot be balanced directly by adding coefficient on any of them?</a:t>
            </a:r>
            <a:endParaRPr lang="en-US" altLang="zh-CN" sz="2400" dirty="0">
              <a:latin typeface="Times New Roman" panose="02020603050405020304" pitchFamily="18" charset="0"/>
              <a:cs typeface="Times New Roman" panose="02020603050405020304" pitchFamily="18" charset="0"/>
            </a:endParaRPr>
          </a:p>
          <a:p>
            <a:pPr>
              <a:defRPr/>
            </a:pPr>
            <a:r>
              <a:rPr lang="en-US" altLang="zh-CN" sz="2400" dirty="0">
                <a:latin typeface="Times New Roman" panose="02020603050405020304" pitchFamily="18" charset="0"/>
                <a:cs typeface="Times New Roman" panose="02020603050405020304" pitchFamily="18" charset="0"/>
              </a:rPr>
              <a:t>E.g.: Construct the half equation for the reduction of the orange dichromate (VI) ion to the green chromium (III) ion in an </a:t>
            </a:r>
            <a:r>
              <a:rPr lang="en-US" altLang="zh-CN" sz="2400" b="1" dirty="0">
                <a:solidFill>
                  <a:srgbClr val="FF0000"/>
                </a:solidFill>
                <a:latin typeface="Times New Roman" panose="02020603050405020304" pitchFamily="18" charset="0"/>
                <a:cs typeface="Times New Roman" panose="02020603050405020304" pitchFamily="18" charset="0"/>
              </a:rPr>
              <a:t>acidic</a:t>
            </a:r>
            <a:r>
              <a:rPr lang="en-US" altLang="zh-CN" sz="2400" dirty="0">
                <a:latin typeface="Times New Roman" panose="02020603050405020304" pitchFamily="18" charset="0"/>
                <a:cs typeface="Times New Roman" panose="02020603050405020304" pitchFamily="18" charset="0"/>
              </a:rPr>
              <a:t> solution: </a:t>
            </a:r>
            <a:endParaRPr lang="en-US" altLang="zh-CN" sz="2400"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defRPr/>
            </a:pPr>
            <a:r>
              <a:rPr lang="en-US" altLang="zh-CN" sz="2400" dirty="0">
                <a:latin typeface="Times New Roman" panose="02020603050405020304" pitchFamily="18" charset="0"/>
                <a:cs typeface="Times New Roman" panose="02020603050405020304" pitchFamily="18" charset="0"/>
              </a:rPr>
              <a:t>		Cr</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O</a:t>
            </a:r>
            <a:r>
              <a:rPr lang="en-US" altLang="zh-CN" sz="2400" baseline="-25000" dirty="0">
                <a:latin typeface="Times New Roman" panose="02020603050405020304" pitchFamily="18" charset="0"/>
                <a:cs typeface="Times New Roman" panose="02020603050405020304" pitchFamily="18" charset="0"/>
              </a:rPr>
              <a:t>7</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(aq)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Cr</a:t>
            </a:r>
            <a:r>
              <a:rPr lang="en-US" altLang="zh-CN" sz="2400" baseline="30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(aq)</a:t>
            </a:r>
            <a:endParaRPr lang="en-US" altLang="zh-CN" sz="2400" dirty="0">
              <a:latin typeface="Times New Roman" panose="02020603050405020304" pitchFamily="18" charset="0"/>
              <a:cs typeface="Times New Roman" panose="02020603050405020304" pitchFamily="18" charset="0"/>
            </a:endParaRPr>
          </a:p>
          <a:p>
            <a:pPr>
              <a:defRPr/>
            </a:pPr>
            <a:r>
              <a:rPr lang="en-US" altLang="zh-CN" sz="2400" dirty="0">
                <a:latin typeface="Times New Roman" panose="02020603050405020304" pitchFamily="18" charset="0"/>
                <a:cs typeface="Times New Roman" panose="02020603050405020304" pitchFamily="18" charset="0"/>
              </a:rPr>
              <a:t>Then we need some more steps in the whole process to eventually balance it.</a:t>
            </a:r>
            <a:endParaRPr lang="en-US" altLang="zh-CN" sz="2400" dirty="0">
              <a:latin typeface="Times New Roman" panose="02020603050405020304" pitchFamily="18" charset="0"/>
              <a:cs typeface="Times New Roman" panose="02020603050405020304" pitchFamily="18" charset="0"/>
            </a:endParaRPr>
          </a:p>
          <a:p>
            <a:pPr>
              <a:defRPr/>
            </a:pPr>
            <a:r>
              <a:rPr lang="en-US" altLang="zh-CN" sz="2400" b="1" dirty="0">
                <a:solidFill>
                  <a:srgbClr val="FF0000"/>
                </a:solidFill>
                <a:latin typeface="Times New Roman" panose="02020603050405020304" pitchFamily="18" charset="0"/>
                <a:cs typeface="Times New Roman" panose="02020603050405020304" pitchFamily="18" charset="0"/>
              </a:rPr>
              <a:t>For acidic solution, H</a:t>
            </a:r>
            <a:r>
              <a:rPr lang="en-US" altLang="zh-CN" sz="2400" b="1" baseline="30000"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 could be one of the reactants or products rather than just being spectator ions, and water are always reasonably to be consumed or to be produced.</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150"/>
            <a:ext cx="8229600" cy="5976938"/>
          </a:xfrm>
        </p:spPr>
        <p:txBody>
          <a:bodyPr/>
          <a:lstStyle/>
          <a:p>
            <a:pPr eaLnBrk="1" hangingPunct="1"/>
            <a:r>
              <a:rPr lang="en-US" altLang="zh-CN" sz="2400">
                <a:latin typeface="Times New Roman" panose="02020603050405020304" pitchFamily="18" charset="0"/>
                <a:cs typeface="Times New Roman" panose="02020603050405020304" pitchFamily="18" charset="0"/>
              </a:rPr>
              <a:t>1) </a:t>
            </a:r>
            <a:r>
              <a:rPr lang="en-US" altLang="zh-CN" sz="2400" b="1">
                <a:solidFill>
                  <a:srgbClr val="FF0000"/>
                </a:solidFill>
                <a:latin typeface="Times New Roman" panose="02020603050405020304" pitchFamily="18" charset="0"/>
                <a:cs typeface="Times New Roman" panose="02020603050405020304" pitchFamily="18" charset="0"/>
              </a:rPr>
              <a:t>Balance the number of atoms </a:t>
            </a:r>
            <a:r>
              <a:rPr lang="en-US" altLang="zh-CN" sz="2400">
                <a:latin typeface="Times New Roman" panose="02020603050405020304" pitchFamily="18" charset="0"/>
                <a:cs typeface="Times New Roman" panose="02020603050405020304" pitchFamily="18" charset="0"/>
              </a:rPr>
              <a:t>of the element being oxidized or reduced (in this case Cr is being reduced from +6 to +3) on the two sides (if needed):</a:t>
            </a:r>
            <a:endParaRPr lang="en-US" altLang="zh-CN"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Cr</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7</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Cr</a:t>
            </a:r>
            <a:r>
              <a:rPr lang="en-US" altLang="zh-CN" baseline="30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(aq)</a:t>
            </a:r>
            <a:endParaRPr lang="en-US" altLang="zh-CN">
              <a:latin typeface="Times New Roman" panose="02020603050405020304" pitchFamily="18" charset="0"/>
              <a:cs typeface="Times New Roman" panose="02020603050405020304" pitchFamily="18" charset="0"/>
            </a:endParaRPr>
          </a:p>
          <a:p>
            <a:pPr eaLnBrk="1" hangingPunct="1"/>
            <a:r>
              <a:rPr lang="en-US" altLang="zh-CN" sz="2400">
                <a:latin typeface="Times New Roman" panose="02020603050405020304" pitchFamily="18" charset="0"/>
                <a:cs typeface="Times New Roman" panose="02020603050405020304" pitchFamily="18" charset="0"/>
              </a:rPr>
              <a:t>2) </a:t>
            </a:r>
            <a:r>
              <a:rPr lang="en-US" altLang="zh-CN" sz="2400" b="1">
                <a:solidFill>
                  <a:srgbClr val="FF0000"/>
                </a:solidFill>
                <a:latin typeface="Times New Roman" panose="02020603050405020304" pitchFamily="18" charset="0"/>
                <a:cs typeface="Times New Roman" panose="02020603050405020304" pitchFamily="18" charset="0"/>
              </a:rPr>
              <a:t>Add water molecules </a:t>
            </a:r>
            <a:r>
              <a:rPr lang="en-US" altLang="zh-CN" sz="2400">
                <a:latin typeface="Times New Roman" panose="02020603050405020304" pitchFamily="18" charset="0"/>
                <a:cs typeface="Times New Roman" panose="02020603050405020304" pitchFamily="18" charset="0"/>
              </a:rPr>
              <a:t>to balance the number of oxygen atoms on the two sides (if needed):</a:t>
            </a:r>
            <a:endParaRPr lang="en-US" altLang="zh-CN"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Cr</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7</a:t>
            </a:r>
            <a:r>
              <a:rPr lang="pt-BR" altLang="zh-CN" baseline="30000">
                <a:latin typeface="Times New Roman" panose="02020603050405020304" pitchFamily="18" charset="0"/>
                <a:cs typeface="Times New Roman" panose="02020603050405020304" pitchFamily="18" charset="0"/>
              </a:rPr>
              <a:t>2</a:t>
            </a:r>
            <a:r>
              <a:rPr lang="en-US" altLang="zh-CN" baseline="30000">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 </a:t>
            </a:r>
            <a:r>
              <a:rPr lang="pt-BR" altLang="zh-CN">
                <a:latin typeface="Times New Roman" panose="02020603050405020304" pitchFamily="18" charset="0"/>
                <a:cs typeface="Times New Roman" panose="02020603050405020304" pitchFamily="18" charset="0"/>
              </a:rPr>
              <a:t>2 Cr</a:t>
            </a:r>
            <a:r>
              <a:rPr lang="pt-BR" altLang="zh-CN" baseline="30000">
                <a:latin typeface="Times New Roman" panose="02020603050405020304" pitchFamily="18" charset="0"/>
                <a:cs typeface="Times New Roman" panose="02020603050405020304" pitchFamily="18" charset="0"/>
              </a:rPr>
              <a:t>3+</a:t>
            </a:r>
            <a:r>
              <a:rPr lang="pt-BR" altLang="zh-CN">
                <a:latin typeface="Times New Roman" panose="02020603050405020304" pitchFamily="18" charset="0"/>
                <a:cs typeface="Times New Roman" panose="02020603050405020304" pitchFamily="18" charset="0"/>
              </a:rPr>
              <a:t>(aq) </a:t>
            </a:r>
            <a:r>
              <a:rPr lang="pt-BR" altLang="zh-CN" b="1">
                <a:solidFill>
                  <a:srgbClr val="FF0000"/>
                </a:solidFill>
                <a:latin typeface="Times New Roman" panose="02020603050405020304" pitchFamily="18" charset="0"/>
                <a:cs typeface="Times New Roman" panose="02020603050405020304" pitchFamily="18" charset="0"/>
              </a:rPr>
              <a:t>+ 7 H</a:t>
            </a:r>
            <a:r>
              <a:rPr lang="pt-BR" altLang="zh-CN" b="1" baseline="-25000">
                <a:solidFill>
                  <a:srgbClr val="FF0000"/>
                </a:solidFill>
                <a:latin typeface="Times New Roman" panose="02020603050405020304" pitchFamily="18" charset="0"/>
                <a:cs typeface="Times New Roman" panose="02020603050405020304" pitchFamily="18" charset="0"/>
              </a:rPr>
              <a:t>2</a:t>
            </a:r>
            <a:r>
              <a:rPr lang="pt-BR" altLang="zh-CN" b="1">
                <a:solidFill>
                  <a:srgbClr val="FF0000"/>
                </a:solidFill>
                <a:latin typeface="Times New Roman" panose="02020603050405020304" pitchFamily="18" charset="0"/>
                <a:cs typeface="Times New Roman" panose="02020603050405020304" pitchFamily="18" charset="0"/>
              </a:rPr>
              <a:t>O(l)</a:t>
            </a:r>
            <a:endParaRPr lang="pt-BR" altLang="zh-CN" b="1">
              <a:solidFill>
                <a:srgbClr val="FF0000"/>
              </a:solidFill>
              <a:latin typeface="Times New Roman" panose="02020603050405020304" pitchFamily="18" charset="0"/>
              <a:cs typeface="Times New Roman" panose="02020603050405020304" pitchFamily="18" charset="0"/>
            </a:endParaRPr>
          </a:p>
          <a:p>
            <a:pPr eaLnBrk="1" hangingPunct="1"/>
            <a:r>
              <a:rPr lang="en-US" altLang="zh-CN" sz="2400">
                <a:latin typeface="Times New Roman" panose="02020603050405020304" pitchFamily="18" charset="0"/>
                <a:cs typeface="Times New Roman" panose="02020603050405020304" pitchFamily="18" charset="0"/>
              </a:rPr>
              <a:t>3) </a:t>
            </a:r>
            <a:r>
              <a:rPr lang="en-US" altLang="zh-CN" sz="2400" b="1">
                <a:solidFill>
                  <a:srgbClr val="FF0000"/>
                </a:solidFill>
                <a:latin typeface="Times New Roman" panose="02020603050405020304" pitchFamily="18" charset="0"/>
                <a:cs typeface="Times New Roman" panose="02020603050405020304" pitchFamily="18" charset="0"/>
              </a:rPr>
              <a:t>Add hydrogen ions </a:t>
            </a:r>
            <a:r>
              <a:rPr lang="en-US" altLang="zh-CN" sz="2400">
                <a:latin typeface="Times New Roman" panose="02020603050405020304" pitchFamily="18" charset="0"/>
                <a:cs typeface="Times New Roman" panose="02020603050405020304" pitchFamily="18" charset="0"/>
              </a:rPr>
              <a:t>to balance the number of hydrogen atoms on the two sides (if needed):</a:t>
            </a:r>
            <a:endParaRPr lang="en-US" altLang="zh-CN"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Cr</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7</a:t>
            </a:r>
            <a:r>
              <a:rPr lang="pt-BR" altLang="zh-CN" baseline="30000">
                <a:latin typeface="Times New Roman" panose="02020603050405020304" pitchFamily="18" charset="0"/>
                <a:cs typeface="Times New Roman" panose="02020603050405020304" pitchFamily="18" charset="0"/>
              </a:rPr>
              <a:t>2</a:t>
            </a:r>
            <a:r>
              <a:rPr lang="en-US" altLang="zh-CN" baseline="30000">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(aq) </a:t>
            </a:r>
            <a:r>
              <a:rPr lang="pt-BR" altLang="zh-CN" b="1">
                <a:solidFill>
                  <a:srgbClr val="FF0000"/>
                </a:solidFill>
                <a:latin typeface="Times New Roman" panose="02020603050405020304" pitchFamily="18" charset="0"/>
                <a:cs typeface="Times New Roman" panose="02020603050405020304" pitchFamily="18" charset="0"/>
              </a:rPr>
              <a:t>+ 14 H</a:t>
            </a:r>
            <a:r>
              <a:rPr lang="pt-BR" altLang="zh-CN" b="1" baseline="30000">
                <a:solidFill>
                  <a:srgbClr val="FF0000"/>
                </a:solidFill>
                <a:latin typeface="Times New Roman" panose="02020603050405020304" pitchFamily="18" charset="0"/>
                <a:cs typeface="Times New Roman" panose="02020603050405020304" pitchFamily="18" charset="0"/>
              </a:rPr>
              <a:t>+</a:t>
            </a:r>
            <a:r>
              <a:rPr lang="pt-BR" altLang="zh-CN" b="1">
                <a:solidFill>
                  <a:srgbClr val="FF0000"/>
                </a:solidFill>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 2 Cr</a:t>
            </a:r>
            <a:r>
              <a:rPr lang="pt-BR" altLang="zh-CN" baseline="30000">
                <a:latin typeface="Times New Roman" panose="02020603050405020304" pitchFamily="18" charset="0"/>
                <a:cs typeface="Times New Roman" panose="02020603050405020304" pitchFamily="18" charset="0"/>
              </a:rPr>
              <a:t>3+</a:t>
            </a:r>
            <a:r>
              <a:rPr lang="pt-BR" altLang="zh-CN">
                <a:latin typeface="Times New Roman" panose="02020603050405020304" pitchFamily="18" charset="0"/>
                <a:cs typeface="Times New Roman" panose="02020603050405020304" pitchFamily="18" charset="0"/>
              </a:rPr>
              <a:t>(aq) + 7 H</a:t>
            </a:r>
            <a:r>
              <a:rPr lang="pt-BR" altLang="zh-CN" baseline="-25000">
                <a:latin typeface="Times New Roman" panose="02020603050405020304" pitchFamily="18" charset="0"/>
                <a:cs typeface="Times New Roman" panose="02020603050405020304" pitchFamily="18" charset="0"/>
              </a:rPr>
              <a:t>2</a:t>
            </a:r>
            <a:r>
              <a:rPr lang="pt-BR" altLang="zh-CN">
                <a:latin typeface="Times New Roman" panose="02020603050405020304" pitchFamily="18" charset="0"/>
                <a:cs typeface="Times New Roman" panose="02020603050405020304" pitchFamily="18" charset="0"/>
              </a:rPr>
              <a:t>O</a:t>
            </a:r>
            <a:r>
              <a:rPr lang="en-US" altLang="pt-BR">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l)</a:t>
            </a:r>
            <a:endParaRPr lang="pt-BR" altLang="zh-CN">
              <a:latin typeface="Times New Roman" panose="02020603050405020304" pitchFamily="18" charset="0"/>
              <a:cs typeface="Times New Roman" panose="02020603050405020304" pitchFamily="18" charset="0"/>
            </a:endParaRPr>
          </a:p>
          <a:p>
            <a:pPr eaLnBrk="1" hangingPunct="1"/>
            <a:r>
              <a:rPr lang="en-US" altLang="zh-CN" sz="2400">
                <a:latin typeface="Times New Roman" panose="02020603050405020304" pitchFamily="18" charset="0"/>
                <a:cs typeface="Times New Roman" panose="02020603050405020304" pitchFamily="18" charset="0"/>
              </a:rPr>
              <a:t>4) </a:t>
            </a:r>
            <a:r>
              <a:rPr lang="en-US" altLang="zh-CN" sz="2400" b="1">
                <a:solidFill>
                  <a:srgbClr val="FF0000"/>
                </a:solidFill>
                <a:latin typeface="Times New Roman" panose="02020603050405020304" pitchFamily="18" charset="0"/>
                <a:cs typeface="Times New Roman" panose="02020603050405020304" pitchFamily="18" charset="0"/>
              </a:rPr>
              <a:t>Add electrons </a:t>
            </a:r>
            <a:r>
              <a:rPr lang="en-US" altLang="zh-CN" sz="2400">
                <a:latin typeface="Times New Roman" panose="02020603050405020304" pitchFamily="18" charset="0"/>
                <a:cs typeface="Times New Roman" panose="02020603050405020304" pitchFamily="18" charset="0"/>
              </a:rPr>
              <a:t>so that the electrical charges on both sides balance:</a:t>
            </a:r>
            <a:endParaRPr lang="en-US" altLang="zh-CN"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Cr</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7</a:t>
            </a:r>
            <a:r>
              <a:rPr lang="pt-BR" altLang="zh-CN" baseline="30000">
                <a:latin typeface="Times New Roman" panose="02020603050405020304" pitchFamily="18" charset="0"/>
                <a:cs typeface="Times New Roman" panose="02020603050405020304" pitchFamily="18" charset="0"/>
              </a:rPr>
              <a:t>2</a:t>
            </a:r>
            <a:r>
              <a:rPr lang="en-US" altLang="zh-CN" baseline="30000">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(aq) + 14 H</a:t>
            </a:r>
            <a:r>
              <a:rPr lang="pt-BR" altLang="zh-CN" baseline="30000">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(aq) </a:t>
            </a:r>
            <a:r>
              <a:rPr lang="pt-BR" altLang="zh-CN" b="1">
                <a:solidFill>
                  <a:srgbClr val="FF0000"/>
                </a:solidFill>
                <a:latin typeface="Times New Roman" panose="02020603050405020304" pitchFamily="18" charset="0"/>
                <a:cs typeface="Times New Roman" panose="02020603050405020304" pitchFamily="18" charset="0"/>
              </a:rPr>
              <a:t>+ 6 e</a:t>
            </a:r>
            <a:r>
              <a:rPr lang="en-US" altLang="zh-CN" b="1" baseline="30000">
                <a:solidFill>
                  <a:srgbClr val="FF0000"/>
                </a:solidFill>
                <a:latin typeface="Times New Roman" panose="02020603050405020304" pitchFamily="18" charset="0"/>
                <a:cs typeface="Times New Roman" panose="02020603050405020304" pitchFamily="18" charset="0"/>
              </a:rPr>
              <a:t>-</a:t>
            </a:r>
            <a:r>
              <a:rPr lang="pt-BR" altLang="zh-CN" b="1">
                <a:solidFill>
                  <a:srgbClr val="FF0000"/>
                </a:solidFill>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 </a:t>
            </a:r>
            <a:r>
              <a:rPr lang="pt-BR" altLang="zh-CN">
                <a:latin typeface="Times New Roman" panose="02020603050405020304" pitchFamily="18" charset="0"/>
                <a:cs typeface="Times New Roman" panose="02020603050405020304" pitchFamily="18" charset="0"/>
              </a:rPr>
              <a:t>2 Cr</a:t>
            </a:r>
            <a:r>
              <a:rPr lang="pt-BR" altLang="zh-CN" baseline="30000">
                <a:latin typeface="Times New Roman" panose="02020603050405020304" pitchFamily="18" charset="0"/>
                <a:cs typeface="Times New Roman" panose="02020603050405020304" pitchFamily="18" charset="0"/>
              </a:rPr>
              <a:t>3+</a:t>
            </a:r>
            <a:r>
              <a:rPr lang="pt-BR" altLang="zh-CN">
                <a:latin typeface="Times New Roman" panose="02020603050405020304" pitchFamily="18" charset="0"/>
                <a:cs typeface="Times New Roman" panose="02020603050405020304" pitchFamily="18" charset="0"/>
              </a:rPr>
              <a:t>(aq) + 7 H</a:t>
            </a:r>
            <a:r>
              <a:rPr lang="pt-BR" altLang="zh-CN" baseline="-25000">
                <a:latin typeface="Times New Roman" panose="02020603050405020304" pitchFamily="18" charset="0"/>
                <a:cs typeface="Times New Roman" panose="02020603050405020304" pitchFamily="18" charset="0"/>
              </a:rPr>
              <a:t>2</a:t>
            </a:r>
            <a:r>
              <a:rPr lang="pt-BR" altLang="zh-CN">
                <a:latin typeface="Times New Roman" panose="02020603050405020304" pitchFamily="18" charset="0"/>
                <a:cs typeface="Times New Roman" panose="02020603050405020304" pitchFamily="18" charset="0"/>
              </a:rPr>
              <a:t>O(l)</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150"/>
            <a:ext cx="8229600" cy="5976938"/>
          </a:xfrm>
        </p:spPr>
        <p:txBody>
          <a:bodyPr/>
          <a:lstStyle/>
          <a:p>
            <a:pPr marL="0" indent="0" eaLnBrk="1" hangingPunct="1">
              <a:buFont typeface="Wingdings 2" panose="05020102010507070707" pitchFamily="18" charset="2"/>
              <a:buNone/>
              <a:defRPr/>
            </a:pPr>
            <a:r>
              <a:rPr lang="en-US" altLang="zh-CN" sz="3200" dirty="0">
                <a:latin typeface="Times New Roman" panose="02020603050405020304" pitchFamily="18" charset="0"/>
                <a:cs typeface="Times New Roman" panose="02020603050405020304" pitchFamily="18" charset="0"/>
              </a:rPr>
              <a:t>Alternatively:</a:t>
            </a:r>
            <a:endParaRPr lang="en-US" altLang="zh-CN" sz="3200" dirty="0">
              <a:latin typeface="Times New Roman" panose="02020603050405020304" pitchFamily="18" charset="0"/>
              <a:cs typeface="Times New Roman" panose="02020603050405020304" pitchFamily="18" charset="0"/>
            </a:endParaRPr>
          </a:p>
          <a:p>
            <a:pPr eaLnBrk="1" hangingPunct="1">
              <a:defRPr/>
            </a:pPr>
            <a:r>
              <a:rPr lang="en-US" altLang="zh-CN" sz="2400" dirty="0">
                <a:latin typeface="Times New Roman" panose="02020603050405020304" pitchFamily="18" charset="0"/>
                <a:cs typeface="Times New Roman" panose="02020603050405020304" pitchFamily="18" charset="0"/>
              </a:rPr>
              <a:t>1) </a:t>
            </a:r>
            <a:r>
              <a:rPr lang="en-US" altLang="zh-CN" sz="2400" b="1" dirty="0">
                <a:solidFill>
                  <a:srgbClr val="FF0000"/>
                </a:solidFill>
                <a:latin typeface="Times New Roman" panose="02020603050405020304" pitchFamily="18" charset="0"/>
                <a:cs typeface="Times New Roman" panose="02020603050405020304" pitchFamily="18" charset="0"/>
              </a:rPr>
              <a:t>Balance the number of atoms </a:t>
            </a:r>
            <a:r>
              <a:rPr lang="en-US" altLang="zh-CN" sz="2400" dirty="0">
                <a:latin typeface="Times New Roman" panose="02020603050405020304" pitchFamily="18" charset="0"/>
                <a:cs typeface="Times New Roman" panose="02020603050405020304" pitchFamily="18" charset="0"/>
              </a:rPr>
              <a:t>of the element being oxidized or reduced (in this case Cr is being reduced from +6 to +3) on the two sides (if needed):</a:t>
            </a:r>
            <a:endParaRPr lang="en-US" altLang="zh-CN" sz="2400"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Cr</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7</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Cr</a:t>
            </a:r>
            <a:r>
              <a:rPr lang="en-US" altLang="zh-CN" baseline="30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(aq)</a:t>
            </a:r>
            <a:endParaRPr lang="en-US" altLang="zh-CN" dirty="0">
              <a:latin typeface="Times New Roman" panose="02020603050405020304" pitchFamily="18" charset="0"/>
              <a:cs typeface="Times New Roman" panose="02020603050405020304" pitchFamily="18" charset="0"/>
            </a:endParaRPr>
          </a:p>
          <a:p>
            <a:pPr eaLnBrk="1" hangingPunct="1">
              <a:defRPr/>
            </a:pPr>
            <a:r>
              <a:rPr lang="en-US" altLang="zh-CN" sz="2400" dirty="0">
                <a:latin typeface="Times New Roman" panose="02020603050405020304" pitchFamily="18" charset="0"/>
                <a:cs typeface="Times New Roman" panose="02020603050405020304" pitchFamily="18" charset="0"/>
              </a:rPr>
              <a:t>2) </a:t>
            </a:r>
            <a:r>
              <a:rPr lang="en-US" altLang="zh-CN" sz="2400" b="1" dirty="0">
                <a:solidFill>
                  <a:srgbClr val="FF0000"/>
                </a:solidFill>
                <a:latin typeface="Times New Roman" panose="02020603050405020304" pitchFamily="18" charset="0"/>
                <a:cs typeface="Times New Roman" panose="02020603050405020304" pitchFamily="18" charset="0"/>
              </a:rPr>
              <a:t>Add electrons according to the oxidation number change </a:t>
            </a:r>
            <a:r>
              <a:rPr lang="en-US" altLang="zh-CN" sz="2400" dirty="0">
                <a:latin typeface="Times New Roman" panose="02020603050405020304" pitchFamily="18" charset="0"/>
                <a:cs typeface="Times New Roman" panose="02020603050405020304" pitchFamily="18" charset="0"/>
              </a:rPr>
              <a:t>of the species that is oxidized or reduced:</a:t>
            </a:r>
            <a:endParaRPr lang="en-US" altLang="zh-CN" sz="2400"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Cr</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7</a:t>
            </a:r>
            <a:r>
              <a:rPr lang="pt-BR" altLang="zh-CN" baseline="30000" dirty="0">
                <a:latin typeface="Times New Roman" panose="02020603050405020304" pitchFamily="18" charset="0"/>
                <a:cs typeface="Times New Roman" panose="02020603050405020304" pitchFamily="18" charset="0"/>
              </a:rPr>
              <a:t>2</a:t>
            </a:r>
            <a:r>
              <a:rPr lang="en-US"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(aq) </a:t>
            </a:r>
            <a:r>
              <a:rPr lang="pt-BR" altLang="zh-CN" b="1" dirty="0">
                <a:solidFill>
                  <a:srgbClr val="FF0000"/>
                </a:solidFill>
                <a:latin typeface="Times New Roman" panose="02020603050405020304" pitchFamily="18" charset="0"/>
                <a:cs typeface="Times New Roman" panose="02020603050405020304" pitchFamily="18" charset="0"/>
              </a:rPr>
              <a:t>+ 6 e</a:t>
            </a:r>
            <a:r>
              <a:rPr lang="en-US" altLang="zh-CN" b="1" baseline="30000" dirty="0">
                <a:solidFill>
                  <a:srgbClr val="FF0000"/>
                </a:solidFill>
                <a:latin typeface="Times New Roman" panose="02020603050405020304" pitchFamily="18" charset="0"/>
                <a:cs typeface="Times New Roman" panose="02020603050405020304" pitchFamily="18" charset="0"/>
              </a:rPr>
              <a:t>-</a:t>
            </a:r>
            <a:r>
              <a:rPr lang="pt-BR" altLang="zh-CN" b="1" dirty="0">
                <a:solidFill>
                  <a:srgbClr val="FF000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pt-BR" altLang="zh-CN" dirty="0">
                <a:latin typeface="Times New Roman" panose="02020603050405020304" pitchFamily="18" charset="0"/>
                <a:cs typeface="Times New Roman" panose="02020603050405020304" pitchFamily="18" charset="0"/>
              </a:rPr>
              <a:t>2 Cr</a:t>
            </a:r>
            <a:r>
              <a:rPr lang="pt-BR" altLang="zh-CN" baseline="30000" dirty="0">
                <a:latin typeface="Times New Roman" panose="02020603050405020304" pitchFamily="18" charset="0"/>
                <a:cs typeface="Times New Roman" panose="02020603050405020304" pitchFamily="18" charset="0"/>
              </a:rPr>
              <a:t>3+</a:t>
            </a:r>
            <a:r>
              <a:rPr lang="pt-BR" altLang="zh-CN" dirty="0">
                <a:latin typeface="Times New Roman" panose="02020603050405020304" pitchFamily="18" charset="0"/>
                <a:cs typeface="Times New Roman" panose="02020603050405020304" pitchFamily="18" charset="0"/>
              </a:rPr>
              <a:t>(aq) </a:t>
            </a:r>
            <a:endParaRPr lang="en-US" altLang="zh-CN" dirty="0">
              <a:latin typeface="Times New Roman" panose="02020603050405020304" pitchFamily="18" charset="0"/>
              <a:cs typeface="Times New Roman" panose="02020603050405020304" pitchFamily="18" charset="0"/>
            </a:endParaRPr>
          </a:p>
          <a:p>
            <a:pPr eaLnBrk="1" hangingPunct="1">
              <a:defRPr/>
            </a:pPr>
            <a:r>
              <a:rPr lang="en-US" altLang="zh-CN" sz="2400" dirty="0">
                <a:latin typeface="Times New Roman" panose="02020603050405020304" pitchFamily="18" charset="0"/>
                <a:cs typeface="Times New Roman" panose="02020603050405020304" pitchFamily="18" charset="0"/>
              </a:rPr>
              <a:t>3) </a:t>
            </a:r>
            <a:r>
              <a:rPr lang="en-US" altLang="zh-CN" sz="2400" b="1" dirty="0">
                <a:solidFill>
                  <a:srgbClr val="FF0000"/>
                </a:solidFill>
                <a:latin typeface="Times New Roman" panose="02020603050405020304" pitchFamily="18" charset="0"/>
                <a:cs typeface="Times New Roman" panose="02020603050405020304" pitchFamily="18" charset="0"/>
              </a:rPr>
              <a:t>Add hydrogen ions </a:t>
            </a:r>
            <a:r>
              <a:rPr lang="en-US" altLang="zh-CN" sz="2400" dirty="0">
                <a:latin typeface="Times New Roman" panose="02020603050405020304" pitchFamily="18" charset="0"/>
                <a:cs typeface="Times New Roman" panose="02020603050405020304" pitchFamily="18" charset="0"/>
              </a:rPr>
              <a:t>to balance charge on both sides (if needed):</a:t>
            </a:r>
            <a:endParaRPr lang="en-US" altLang="zh-CN" sz="2400"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Cr</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7</a:t>
            </a:r>
            <a:r>
              <a:rPr lang="pt-BR" altLang="zh-CN" baseline="30000" dirty="0">
                <a:latin typeface="Times New Roman" panose="02020603050405020304" pitchFamily="18" charset="0"/>
                <a:cs typeface="Times New Roman" panose="02020603050405020304" pitchFamily="18" charset="0"/>
              </a:rPr>
              <a:t>2</a:t>
            </a:r>
            <a:r>
              <a:rPr lang="en-US"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(aq) </a:t>
            </a:r>
            <a:r>
              <a:rPr lang="pt-BR" altLang="zh-CN" b="1" dirty="0">
                <a:solidFill>
                  <a:srgbClr val="FF0000"/>
                </a:solidFill>
                <a:latin typeface="Times New Roman" panose="02020603050405020304" pitchFamily="18" charset="0"/>
                <a:cs typeface="Times New Roman" panose="02020603050405020304" pitchFamily="18" charset="0"/>
              </a:rPr>
              <a:t>+ 14 H</a:t>
            </a:r>
            <a:r>
              <a:rPr lang="pt-BR" altLang="zh-CN" b="1" baseline="30000" dirty="0">
                <a:solidFill>
                  <a:srgbClr val="FF0000"/>
                </a:solidFill>
                <a:latin typeface="Times New Roman" panose="02020603050405020304" pitchFamily="18" charset="0"/>
                <a:cs typeface="Times New Roman" panose="02020603050405020304" pitchFamily="18" charset="0"/>
              </a:rPr>
              <a:t>+</a:t>
            </a:r>
            <a:r>
              <a:rPr lang="pt-BR" altLang="zh-CN" b="1" dirty="0">
                <a:solidFill>
                  <a:srgbClr val="FF0000"/>
                </a:solidFill>
                <a:latin typeface="Times New Roman" panose="02020603050405020304" pitchFamily="18" charset="0"/>
                <a:cs typeface="Times New Roman" panose="02020603050405020304" pitchFamily="18" charset="0"/>
              </a:rPr>
              <a:t>(aq) </a:t>
            </a:r>
            <a:r>
              <a:rPr lang="pt-BR" altLang="zh-CN" dirty="0">
                <a:latin typeface="Times New Roman" panose="02020603050405020304" pitchFamily="18" charset="0"/>
                <a:cs typeface="Times New Roman" panose="02020603050405020304" pitchFamily="18" charset="0"/>
              </a:rPr>
              <a:t>+ 6 e</a:t>
            </a:r>
            <a:r>
              <a:rPr lang="pt-BR" altLang="zh-CN" baseline="30000" dirty="0">
                <a:latin typeface="Times New Roman" panose="02020603050405020304" pitchFamily="18" charset="0"/>
                <a:cs typeface="Times New Roman" panose="02020603050405020304" pitchFamily="18" charset="0"/>
              </a:rPr>
              <a:t>-</a:t>
            </a:r>
            <a:r>
              <a:rPr lang="pt-BR" altLang="zh-CN" dirty="0">
                <a:solidFill>
                  <a:srgbClr val="FF000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 2 Cr</a:t>
            </a:r>
            <a:r>
              <a:rPr lang="pt-BR" altLang="zh-CN" baseline="30000" dirty="0">
                <a:latin typeface="Times New Roman" panose="02020603050405020304" pitchFamily="18" charset="0"/>
                <a:cs typeface="Times New Roman" panose="02020603050405020304" pitchFamily="18" charset="0"/>
              </a:rPr>
              <a:t>3+</a:t>
            </a:r>
            <a:r>
              <a:rPr lang="pt-BR" altLang="zh-CN" dirty="0">
                <a:latin typeface="Times New Roman" panose="02020603050405020304" pitchFamily="18" charset="0"/>
                <a:cs typeface="Times New Roman" panose="02020603050405020304" pitchFamily="18" charset="0"/>
              </a:rPr>
              <a:t>(aq) </a:t>
            </a:r>
            <a:endParaRPr lang="pt-BR" altLang="zh-CN" dirty="0">
              <a:latin typeface="Times New Roman" panose="02020603050405020304" pitchFamily="18" charset="0"/>
              <a:cs typeface="Times New Roman" panose="02020603050405020304" pitchFamily="18" charset="0"/>
            </a:endParaRPr>
          </a:p>
          <a:p>
            <a:pPr eaLnBrk="1" hangingPunct="1">
              <a:defRPr/>
            </a:pPr>
            <a:r>
              <a:rPr lang="en-US" altLang="zh-CN" sz="2400" dirty="0">
                <a:latin typeface="Times New Roman" panose="02020603050405020304" pitchFamily="18" charset="0"/>
                <a:cs typeface="Times New Roman" panose="02020603050405020304" pitchFamily="18" charset="0"/>
              </a:rPr>
              <a:t>4) </a:t>
            </a:r>
            <a:r>
              <a:rPr lang="en-US" altLang="zh-CN" sz="2400" b="1" dirty="0">
                <a:solidFill>
                  <a:srgbClr val="FF0000"/>
                </a:solidFill>
                <a:latin typeface="Times New Roman" panose="02020603050405020304" pitchFamily="18" charset="0"/>
                <a:cs typeface="Times New Roman" panose="02020603050405020304" pitchFamily="18" charset="0"/>
              </a:rPr>
              <a:t>Add water molecules </a:t>
            </a:r>
            <a:r>
              <a:rPr lang="en-US" altLang="zh-CN" sz="2400" dirty="0">
                <a:latin typeface="Times New Roman" panose="02020603050405020304" pitchFamily="18" charset="0"/>
                <a:cs typeface="Times New Roman" panose="02020603050405020304" pitchFamily="18" charset="0"/>
              </a:rPr>
              <a:t>to balance the number of oxygen and hydrogen atoms on the two sides (if needed):</a:t>
            </a:r>
            <a:endParaRPr lang="en-US" altLang="zh-CN" sz="2400"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Cr</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7</a:t>
            </a:r>
            <a:r>
              <a:rPr lang="pt-BR" altLang="zh-CN" baseline="30000" dirty="0">
                <a:latin typeface="Times New Roman" panose="02020603050405020304" pitchFamily="18" charset="0"/>
                <a:cs typeface="Times New Roman" panose="02020603050405020304" pitchFamily="18" charset="0"/>
              </a:rPr>
              <a:t>2</a:t>
            </a:r>
            <a:r>
              <a:rPr lang="en-US"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(aq) + 14 H</a:t>
            </a:r>
            <a:r>
              <a:rPr lang="pt-BR"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(aq) + 6 e</a:t>
            </a:r>
            <a:r>
              <a:rPr lang="en-US"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pt-BR" altLang="zh-CN" dirty="0">
                <a:latin typeface="Times New Roman" panose="02020603050405020304" pitchFamily="18" charset="0"/>
                <a:cs typeface="Times New Roman" panose="02020603050405020304" pitchFamily="18" charset="0"/>
              </a:rPr>
              <a:t>2 Cr</a:t>
            </a:r>
            <a:r>
              <a:rPr lang="pt-BR" altLang="zh-CN" baseline="30000" dirty="0">
                <a:latin typeface="Times New Roman" panose="02020603050405020304" pitchFamily="18" charset="0"/>
                <a:cs typeface="Times New Roman" panose="02020603050405020304" pitchFamily="18" charset="0"/>
              </a:rPr>
              <a:t>3+</a:t>
            </a:r>
            <a:r>
              <a:rPr lang="pt-BR" altLang="zh-CN" dirty="0">
                <a:latin typeface="Times New Roman" panose="02020603050405020304" pitchFamily="18" charset="0"/>
                <a:cs typeface="Times New Roman" panose="02020603050405020304" pitchFamily="18" charset="0"/>
              </a:rPr>
              <a:t>(aq) </a:t>
            </a:r>
            <a:r>
              <a:rPr lang="pt-BR" altLang="zh-CN" b="1" dirty="0">
                <a:solidFill>
                  <a:srgbClr val="FF0000"/>
                </a:solidFill>
                <a:latin typeface="Times New Roman" panose="02020603050405020304" pitchFamily="18" charset="0"/>
                <a:cs typeface="Times New Roman" panose="02020603050405020304" pitchFamily="18" charset="0"/>
              </a:rPr>
              <a:t>+ 7 H</a:t>
            </a:r>
            <a:r>
              <a:rPr lang="pt-BR" altLang="zh-CN" b="1" baseline="-25000" dirty="0">
                <a:solidFill>
                  <a:srgbClr val="FF0000"/>
                </a:solidFill>
                <a:latin typeface="Times New Roman" panose="02020603050405020304" pitchFamily="18" charset="0"/>
                <a:cs typeface="Times New Roman" panose="02020603050405020304" pitchFamily="18" charset="0"/>
              </a:rPr>
              <a:t>2</a:t>
            </a:r>
            <a:r>
              <a:rPr lang="pt-BR" altLang="zh-CN" b="1" dirty="0">
                <a:solidFill>
                  <a:srgbClr val="FF0000"/>
                </a:solidFill>
                <a:latin typeface="Times New Roman" panose="02020603050405020304" pitchFamily="18" charset="0"/>
                <a:cs typeface="Times New Roman" panose="02020603050405020304" pitchFamily="18" charset="0"/>
              </a:rPr>
              <a:t>O(l)</a:t>
            </a:r>
            <a:endParaRPr lang="zh-CN" altLang="en-US"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850"/>
            <a:ext cx="8229600" cy="708025"/>
          </a:xfrm>
        </p:spPr>
        <p:txBody>
          <a:bodyPr/>
          <a:lstStyle/>
          <a:p>
            <a:r>
              <a:rPr lang="en-US" altLang="zh-CN" sz="4000"/>
              <a:t>Exercise</a:t>
            </a:r>
            <a:endParaRPr lang="zh-CN" altLang="en-US" sz="4000"/>
          </a:p>
        </p:txBody>
      </p:sp>
      <p:sp>
        <p:nvSpPr>
          <p:cNvPr id="3" name="内容占位符 2"/>
          <p:cNvSpPr>
            <a:spLocks noGrp="1"/>
          </p:cNvSpPr>
          <p:nvPr>
            <p:ph idx="1"/>
          </p:nvPr>
        </p:nvSpPr>
        <p:spPr>
          <a:xfrm>
            <a:off x="457200" y="1628775"/>
            <a:ext cx="8229600" cy="4695825"/>
          </a:xfrm>
        </p:spPr>
        <p:txBody>
          <a:bodyPr/>
          <a:lstStyle/>
          <a:p>
            <a:r>
              <a:rPr lang="en-US" altLang="zh-CN">
                <a:latin typeface="Times New Roman" panose="02020603050405020304" pitchFamily="18" charset="0"/>
                <a:cs typeface="Times New Roman" panose="02020603050405020304" pitchFamily="18" charset="0"/>
              </a:rPr>
              <a:t>Construct the half equation of the following process in an acidic solution.</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NO</a:t>
            </a:r>
            <a:r>
              <a:rPr lang="en-US" altLang="zh-CN" baseline="-25000">
                <a:latin typeface="Times New Roman" panose="02020603050405020304" pitchFamily="18" charset="0"/>
                <a:cs typeface="Times New Roman" panose="02020603050405020304" pitchFamily="18" charset="0"/>
              </a:rPr>
              <a:t>3</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NO</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(g)</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H</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H</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O(l)</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MnO</a:t>
            </a:r>
            <a:r>
              <a:rPr lang="en-US" altLang="zh-CN" baseline="-25000">
                <a:latin typeface="Times New Roman" panose="02020603050405020304" pitchFamily="18" charset="0"/>
                <a:cs typeface="Times New Roman" panose="02020603050405020304" pitchFamily="18" charset="0"/>
              </a:rPr>
              <a:t>4</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Mn</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a:t>
            </a:r>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Check out</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NO</a:t>
            </a:r>
            <a:r>
              <a:rPr lang="en-US" altLang="zh-CN" baseline="-25000">
                <a:latin typeface="Times New Roman" panose="02020603050405020304" pitchFamily="18" charset="0"/>
                <a:cs typeface="Times New Roman" panose="02020603050405020304" pitchFamily="18" charset="0"/>
              </a:rPr>
              <a:t>3</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(aq) + 2 H</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(aq) + e</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NO</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(g) + H</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O(l)</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H</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 + 2 H</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(aq) + 2 e</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2</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H</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O(l)</a:t>
            </a:r>
            <a:endParaRPr lang="en-US" altLang="zh-CN">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MnO</a:t>
            </a:r>
            <a:r>
              <a:rPr lang="en-US" altLang="zh-CN" baseline="-25000">
                <a:latin typeface="Times New Roman" panose="02020603050405020304" pitchFamily="18" charset="0"/>
                <a:cs typeface="Times New Roman" panose="02020603050405020304" pitchFamily="18" charset="0"/>
              </a:rPr>
              <a:t>4</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(aq) + 8 H</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(aq) + 5 e</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Mn</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 + 4 H</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O(l)</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Balancing half equations with other species added in (neutral solution)</a:t>
            </a:r>
            <a:endParaRPr lang="zh-CN" altLang="en-US" sz="3600" dirty="0"/>
          </a:p>
        </p:txBody>
      </p:sp>
      <p:sp>
        <p:nvSpPr>
          <p:cNvPr id="3" name="内容占位符 2"/>
          <p:cNvSpPr>
            <a:spLocks noGrp="1"/>
          </p:cNvSpPr>
          <p:nvPr>
            <p:ph idx="1"/>
          </p:nvPr>
        </p:nvSpPr>
        <p:spPr/>
        <p:txBody>
          <a:bodyPr/>
          <a:lstStyle/>
          <a:p>
            <a:pPr>
              <a:defRPr/>
            </a:pPr>
            <a:r>
              <a:rPr lang="en-US" altLang="zh-CN" sz="2000" b="1" dirty="0">
                <a:solidFill>
                  <a:srgbClr val="FF0000"/>
                </a:solidFill>
                <a:latin typeface="Times New Roman" panose="02020603050405020304" pitchFamily="18" charset="0"/>
                <a:cs typeface="Times New Roman" panose="02020603050405020304" pitchFamily="18" charset="0"/>
                <a:sym typeface="+mn-ea"/>
              </a:rPr>
              <a:t>For neutral solution, only water can be used as extra reactant but the products can include H</a:t>
            </a:r>
            <a:r>
              <a:rPr lang="en-US" altLang="zh-CN" sz="2000" b="1" baseline="30000" dirty="0">
                <a:solidFill>
                  <a:srgbClr val="FF0000"/>
                </a:solidFill>
                <a:latin typeface="Times New Roman" panose="02020603050405020304" pitchFamily="18" charset="0"/>
                <a:cs typeface="Times New Roman" panose="02020603050405020304" pitchFamily="18" charset="0"/>
                <a:sym typeface="+mn-ea"/>
              </a:rPr>
              <a:t>+</a:t>
            </a:r>
            <a:r>
              <a:rPr lang="en-US" altLang="zh-CN" sz="2000" b="1" dirty="0">
                <a:solidFill>
                  <a:srgbClr val="FF0000"/>
                </a:solidFill>
                <a:latin typeface="Times New Roman" panose="02020603050405020304" pitchFamily="18" charset="0"/>
                <a:cs typeface="Times New Roman" panose="02020603050405020304" pitchFamily="18" charset="0"/>
                <a:sym typeface="+mn-ea"/>
              </a:rPr>
              <a:t> or OH</a:t>
            </a:r>
            <a:r>
              <a:rPr lang="en-US" altLang="zh-CN" sz="2000" b="1" baseline="30000" dirty="0">
                <a:solidFill>
                  <a:srgbClr val="FF0000"/>
                </a:solidFill>
                <a:latin typeface="Times New Roman" panose="02020603050405020304" pitchFamily="18" charset="0"/>
                <a:cs typeface="Times New Roman" panose="02020603050405020304" pitchFamily="18" charset="0"/>
                <a:sym typeface="+mn-ea"/>
              </a:rPr>
              <a:t>-</a:t>
            </a:r>
            <a:r>
              <a:rPr lang="en-US" altLang="zh-CN" sz="2000" b="1" dirty="0">
                <a:solidFill>
                  <a:srgbClr val="FF0000"/>
                </a:solidFill>
                <a:latin typeface="Times New Roman" panose="02020603050405020304" pitchFamily="18" charset="0"/>
                <a:cs typeface="Times New Roman" panose="02020603050405020304" pitchFamily="18" charset="0"/>
                <a:sym typeface="+mn-ea"/>
              </a:rPr>
              <a:t>.</a:t>
            </a:r>
            <a:endParaRPr lang="en-US" altLang="zh-CN" sz="2000" b="1" dirty="0">
              <a:solidFill>
                <a:srgbClr val="FF0000"/>
              </a:solidFill>
              <a:latin typeface="Times New Roman" panose="02020603050405020304" pitchFamily="18" charset="0"/>
              <a:cs typeface="Times New Roman" panose="02020603050405020304" pitchFamily="18" charset="0"/>
            </a:endParaRPr>
          </a:p>
          <a:p>
            <a:pPr>
              <a:defRPr/>
            </a:pPr>
            <a:r>
              <a:rPr lang="en-US" altLang="zh-CN" sz="2000" dirty="0">
                <a:latin typeface="Times New Roman" panose="02020603050405020304" pitchFamily="18" charset="0"/>
                <a:cs typeface="Times New Roman" panose="02020603050405020304" pitchFamily="18" charset="0"/>
              </a:rPr>
              <a:t>E.g.: Construct the half equation for the oxidation of the extremely toxic phosphine (PH</a:t>
            </a:r>
            <a:r>
              <a:rPr lang="en-US" altLang="zh-CN" sz="2000" baseline="-250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 to phosphoric acid (H</a:t>
            </a:r>
            <a:r>
              <a:rPr lang="en-US" altLang="zh-CN" sz="2000" baseline="-250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PO</a:t>
            </a:r>
            <a:r>
              <a:rPr lang="en-US" altLang="zh-CN" sz="2000" baseline="-25000" dirty="0">
                <a:latin typeface="Times New Roman" panose="02020603050405020304" pitchFamily="18" charset="0"/>
                <a:cs typeface="Times New Roman" panose="02020603050405020304" pitchFamily="18" charset="0"/>
              </a:rPr>
              <a:t>4</a:t>
            </a:r>
            <a:r>
              <a:rPr lang="en-US" altLang="zh-CN" sz="2000" dirty="0">
                <a:latin typeface="Times New Roman" panose="02020603050405020304" pitchFamily="18" charset="0"/>
                <a:cs typeface="Times New Roman" panose="02020603050405020304" pitchFamily="18" charset="0"/>
              </a:rPr>
              <a:t>) in a neutral solution: </a:t>
            </a:r>
            <a:endParaRPr lang="en-US" altLang="zh-CN" sz="2000"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defRPr/>
            </a:pPr>
            <a:r>
              <a:rPr lang="en-US" altLang="zh-CN" sz="2000" dirty="0">
                <a:latin typeface="Times New Roman" panose="02020603050405020304" pitchFamily="18" charset="0"/>
                <a:cs typeface="Times New Roman" panose="02020603050405020304" pitchFamily="18" charset="0"/>
              </a:rPr>
              <a:t>		PH</a:t>
            </a:r>
            <a:r>
              <a:rPr lang="en-US" altLang="zh-CN" sz="2000" baseline="-250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(g) </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a:t>
            </a:r>
            <a:r>
              <a:rPr lang="en-US" altLang="zh-CN" sz="2000" baseline="-250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PO</a:t>
            </a:r>
            <a:r>
              <a:rPr lang="en-US" altLang="zh-CN" sz="2000" baseline="-25000" dirty="0">
                <a:latin typeface="Times New Roman" panose="02020603050405020304" pitchFamily="18" charset="0"/>
                <a:cs typeface="Times New Roman" panose="02020603050405020304" pitchFamily="18" charset="0"/>
              </a:rPr>
              <a:t>4</a:t>
            </a:r>
            <a:r>
              <a:rPr lang="en-US" altLang="zh-CN" sz="2000" dirty="0">
                <a:latin typeface="Times New Roman" panose="02020603050405020304" pitchFamily="18" charset="0"/>
                <a:cs typeface="Times New Roman" panose="02020603050405020304" pitchFamily="18" charset="0"/>
              </a:rPr>
              <a:t>(aq)</a:t>
            </a:r>
            <a:endParaRPr lang="en-US" altLang="zh-CN" sz="2000" dirty="0">
              <a:latin typeface="Times New Roman" panose="02020603050405020304" pitchFamily="18" charset="0"/>
              <a:cs typeface="Times New Roman" panose="02020603050405020304" pitchFamily="18" charset="0"/>
            </a:endParaRPr>
          </a:p>
          <a:p>
            <a:pPr>
              <a:defRPr/>
            </a:pPr>
            <a:endParaRPr lang="en-US" altLang="zh-CN"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150"/>
            <a:ext cx="8229600" cy="5976938"/>
          </a:xfrm>
        </p:spPr>
        <p:txBody>
          <a:bodyPr/>
          <a:lstStyle/>
          <a:p>
            <a:pPr eaLnBrk="1" hangingPunct="1"/>
            <a:r>
              <a:rPr lang="en-US" altLang="zh-CN" sz="2400">
                <a:latin typeface="Times New Roman" panose="02020603050405020304" pitchFamily="18" charset="0"/>
                <a:cs typeface="Times New Roman" panose="02020603050405020304" pitchFamily="18" charset="0"/>
              </a:rPr>
              <a:t>1) </a:t>
            </a:r>
            <a:r>
              <a:rPr lang="en-US" altLang="zh-CN" sz="2400" b="1">
                <a:solidFill>
                  <a:srgbClr val="FF0000"/>
                </a:solidFill>
                <a:latin typeface="Times New Roman" panose="02020603050405020304" pitchFamily="18" charset="0"/>
                <a:cs typeface="Times New Roman" panose="02020603050405020304" pitchFamily="18" charset="0"/>
              </a:rPr>
              <a:t>Balance the number of atoms </a:t>
            </a:r>
            <a:r>
              <a:rPr lang="en-US" altLang="zh-CN" sz="2400">
                <a:latin typeface="Times New Roman" panose="02020603050405020304" pitchFamily="18" charset="0"/>
                <a:cs typeface="Times New Roman" panose="02020603050405020304" pitchFamily="18" charset="0"/>
              </a:rPr>
              <a:t>of the element being oxidized or reduced (in this case PH</a:t>
            </a:r>
            <a:r>
              <a:rPr lang="en-US" altLang="zh-CN" sz="2400" baseline="-25000">
                <a:latin typeface="Times New Roman" panose="02020603050405020304" pitchFamily="18" charset="0"/>
                <a:cs typeface="Times New Roman" panose="02020603050405020304" pitchFamily="18" charset="0"/>
              </a:rPr>
              <a:t>3</a:t>
            </a:r>
            <a:r>
              <a:rPr lang="en-US" altLang="zh-CN" sz="2400">
                <a:latin typeface="Times New Roman" panose="02020603050405020304" pitchFamily="18" charset="0"/>
                <a:cs typeface="Times New Roman" panose="02020603050405020304" pitchFamily="18" charset="0"/>
              </a:rPr>
              <a:t> is being oxidized from -3 to +5) on the two sides (if needed):</a:t>
            </a:r>
            <a:endParaRPr lang="en-US" altLang="zh-CN"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PH</a:t>
            </a:r>
            <a:r>
              <a:rPr lang="en-US" altLang="zh-CN" baseline="-25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(g) </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en-US" altLang="zh-CN">
                <a:solidFill>
                  <a:schemeClr val="tx1"/>
                </a:solidFill>
                <a:latin typeface="Times New Roman" panose="02020603050405020304" pitchFamily="18" charset="0"/>
                <a:cs typeface="Times New Roman" panose="02020603050405020304" pitchFamily="18" charset="0"/>
              </a:rPr>
              <a:t>H</a:t>
            </a:r>
            <a:r>
              <a:rPr lang="en-US" altLang="zh-CN" baseline="-25000">
                <a:solidFill>
                  <a:schemeClr val="tx1"/>
                </a:solidFill>
                <a:latin typeface="Times New Roman" panose="02020603050405020304" pitchFamily="18" charset="0"/>
                <a:cs typeface="Times New Roman" panose="02020603050405020304" pitchFamily="18" charset="0"/>
              </a:rPr>
              <a:t>3</a:t>
            </a:r>
            <a:r>
              <a:rPr lang="en-US" altLang="zh-CN">
                <a:solidFill>
                  <a:schemeClr val="tx1"/>
                </a:solidFill>
                <a:latin typeface="Times New Roman" panose="02020603050405020304" pitchFamily="18" charset="0"/>
                <a:cs typeface="Times New Roman" panose="02020603050405020304" pitchFamily="18" charset="0"/>
              </a:rPr>
              <a:t>PO</a:t>
            </a:r>
            <a:r>
              <a:rPr lang="en-US" altLang="zh-CN" baseline="-25000">
                <a:solidFill>
                  <a:schemeClr val="tx1"/>
                </a:solidFill>
                <a:latin typeface="Times New Roman" panose="02020603050405020304" pitchFamily="18" charset="0"/>
                <a:cs typeface="Times New Roman" panose="02020603050405020304" pitchFamily="18" charset="0"/>
              </a:rPr>
              <a:t>4</a:t>
            </a:r>
            <a:r>
              <a:rPr lang="en-US" altLang="zh-CN">
                <a:latin typeface="Times New Roman" panose="02020603050405020304" pitchFamily="18" charset="0"/>
                <a:cs typeface="Times New Roman" panose="02020603050405020304" pitchFamily="18" charset="0"/>
              </a:rPr>
              <a:t>(aq)</a:t>
            </a:r>
            <a:endParaRPr lang="en-US" altLang="zh-CN">
              <a:latin typeface="Times New Roman" panose="02020603050405020304" pitchFamily="18" charset="0"/>
              <a:cs typeface="Times New Roman" panose="02020603050405020304" pitchFamily="18" charset="0"/>
            </a:endParaRPr>
          </a:p>
          <a:p>
            <a:pPr eaLnBrk="1" hangingPunct="1"/>
            <a:r>
              <a:rPr lang="en-US" altLang="zh-CN" sz="2400">
                <a:latin typeface="Times New Roman" panose="02020603050405020304" pitchFamily="18" charset="0"/>
                <a:cs typeface="Times New Roman" panose="02020603050405020304" pitchFamily="18" charset="0"/>
              </a:rPr>
              <a:t>2) </a:t>
            </a:r>
            <a:r>
              <a:rPr lang="en-US" altLang="zh-CN" sz="2400" b="1">
                <a:solidFill>
                  <a:srgbClr val="FF0000"/>
                </a:solidFill>
                <a:latin typeface="Times New Roman" panose="02020603050405020304" pitchFamily="18" charset="0"/>
                <a:cs typeface="Times New Roman" panose="02020603050405020304" pitchFamily="18" charset="0"/>
                <a:sym typeface="+mn-ea"/>
              </a:rPr>
              <a:t>Add electrons </a:t>
            </a:r>
            <a:r>
              <a:rPr lang="en-US" altLang="zh-CN" sz="2400">
                <a:latin typeface="Times New Roman" panose="02020603050405020304" pitchFamily="18" charset="0"/>
                <a:cs typeface="Times New Roman" panose="02020603050405020304" pitchFamily="18" charset="0"/>
                <a:sym typeface="+mn-ea"/>
              </a:rPr>
              <a:t>so that the electrical charges on both sides balance:</a:t>
            </a:r>
            <a:endParaRPr lang="en-US" altLang="zh-CN" sz="2400">
              <a:latin typeface="Times New Roman" panose="02020603050405020304" pitchFamily="18" charset="0"/>
              <a:cs typeface="Times New Roman" panose="02020603050405020304" pitchFamily="18" charset="0"/>
              <a:sym typeface="+mn-ea"/>
            </a:endParaRPr>
          </a:p>
          <a:p>
            <a:pPr lvl="1" eaLnBrk="1" hangingPunct="1"/>
            <a:r>
              <a:rPr lang="en-US" altLang="zh-CN">
                <a:latin typeface="Times New Roman" panose="02020603050405020304" pitchFamily="18" charset="0"/>
                <a:cs typeface="Times New Roman" panose="02020603050405020304" pitchFamily="18" charset="0"/>
                <a:sym typeface="+mn-ea"/>
              </a:rPr>
              <a:t>PH</a:t>
            </a:r>
            <a:r>
              <a:rPr lang="en-US" altLang="zh-CN" baseline="-25000">
                <a:latin typeface="Times New Roman" panose="02020603050405020304" pitchFamily="18" charset="0"/>
                <a:cs typeface="Times New Roman" panose="02020603050405020304" pitchFamily="18" charset="0"/>
                <a:sym typeface="+mn-ea"/>
              </a:rPr>
              <a:t>3</a:t>
            </a:r>
            <a:r>
              <a:rPr lang="en-US" altLang="zh-CN">
                <a:latin typeface="Times New Roman" panose="02020603050405020304" pitchFamily="18" charset="0"/>
                <a:cs typeface="Times New Roman" panose="02020603050405020304" pitchFamily="18" charset="0"/>
                <a:sym typeface="+mn-ea"/>
              </a:rPr>
              <a:t>(g) </a:t>
            </a:r>
            <a:r>
              <a:rPr lang="zh-CN" altLang="en-US">
                <a:latin typeface="Times New Roman" panose="02020603050405020304" pitchFamily="18" charset="0"/>
                <a:cs typeface="Times New Roman" panose="02020603050405020304" pitchFamily="18" charset="0"/>
                <a:sym typeface="+mn-ea"/>
              </a:rPr>
              <a:t>→</a:t>
            </a:r>
            <a:r>
              <a:rPr lang="en-US" altLang="zh-CN">
                <a:latin typeface="Times New Roman" panose="02020603050405020304" pitchFamily="18" charset="0"/>
                <a:cs typeface="Times New Roman" panose="02020603050405020304" pitchFamily="18" charset="0"/>
                <a:sym typeface="+mn-ea"/>
              </a:rPr>
              <a:t> H</a:t>
            </a:r>
            <a:r>
              <a:rPr lang="en-US" altLang="zh-CN" baseline="-25000">
                <a:latin typeface="Times New Roman" panose="02020603050405020304" pitchFamily="18" charset="0"/>
                <a:cs typeface="Times New Roman" panose="02020603050405020304" pitchFamily="18" charset="0"/>
                <a:sym typeface="+mn-ea"/>
              </a:rPr>
              <a:t>3</a:t>
            </a:r>
            <a:r>
              <a:rPr lang="en-US" altLang="zh-CN">
                <a:latin typeface="Times New Roman" panose="02020603050405020304" pitchFamily="18" charset="0"/>
                <a:cs typeface="Times New Roman" panose="02020603050405020304" pitchFamily="18" charset="0"/>
                <a:sym typeface="+mn-ea"/>
              </a:rPr>
              <a:t>PO</a:t>
            </a:r>
            <a:r>
              <a:rPr lang="en-US" altLang="zh-CN" baseline="-25000">
                <a:latin typeface="Times New Roman" panose="02020603050405020304" pitchFamily="18" charset="0"/>
                <a:cs typeface="Times New Roman" panose="02020603050405020304" pitchFamily="18" charset="0"/>
                <a:sym typeface="+mn-ea"/>
              </a:rPr>
              <a:t>4</a:t>
            </a:r>
            <a:r>
              <a:rPr lang="en-US" altLang="zh-CN">
                <a:latin typeface="Times New Roman" panose="02020603050405020304" pitchFamily="18" charset="0"/>
                <a:cs typeface="Times New Roman" panose="02020603050405020304" pitchFamily="18" charset="0"/>
                <a:sym typeface="+mn-ea"/>
              </a:rPr>
              <a:t>(aq) </a:t>
            </a:r>
            <a:r>
              <a:rPr lang="en-US" altLang="zh-CN" b="1">
                <a:solidFill>
                  <a:srgbClr val="FF0000"/>
                </a:solidFill>
                <a:latin typeface="Times New Roman" panose="02020603050405020304" pitchFamily="18" charset="0"/>
                <a:cs typeface="Times New Roman" panose="02020603050405020304" pitchFamily="18" charset="0"/>
                <a:sym typeface="+mn-ea"/>
              </a:rPr>
              <a:t>+ 8 e</a:t>
            </a:r>
            <a:r>
              <a:rPr lang="en-US" altLang="zh-CN" b="1" baseline="30000">
                <a:solidFill>
                  <a:srgbClr val="FF0000"/>
                </a:solidFill>
                <a:latin typeface="Times New Roman" panose="02020603050405020304" pitchFamily="18" charset="0"/>
                <a:cs typeface="Times New Roman" panose="02020603050405020304" pitchFamily="18" charset="0"/>
                <a:sym typeface="+mn-ea"/>
              </a:rPr>
              <a:t>-</a:t>
            </a:r>
            <a:endParaRPr lang="en-US" altLang="zh-CN">
              <a:latin typeface="Times New Roman" panose="02020603050405020304" pitchFamily="18" charset="0"/>
              <a:cs typeface="Times New Roman" panose="02020603050405020304" pitchFamily="18" charset="0"/>
            </a:endParaRPr>
          </a:p>
          <a:p>
            <a:pPr eaLnBrk="1" hangingPunct="1"/>
            <a:r>
              <a:rPr lang="en-US" altLang="zh-CN" sz="2400" b="1">
                <a:solidFill>
                  <a:srgbClr val="FF0000"/>
                </a:solidFill>
                <a:latin typeface="Times New Roman" panose="02020603050405020304" pitchFamily="18" charset="0"/>
                <a:cs typeface="Times New Roman" panose="02020603050405020304" pitchFamily="18" charset="0"/>
              </a:rPr>
              <a:t>Add H</a:t>
            </a:r>
            <a:r>
              <a:rPr lang="en-US" altLang="zh-CN" sz="2400" b="1" baseline="30000">
                <a:solidFill>
                  <a:srgbClr val="FF0000"/>
                </a:solidFill>
                <a:latin typeface="Times New Roman" panose="02020603050405020304" pitchFamily="18" charset="0"/>
                <a:cs typeface="Times New Roman" panose="02020603050405020304" pitchFamily="18" charset="0"/>
              </a:rPr>
              <a:t>+</a:t>
            </a:r>
            <a:r>
              <a:rPr lang="en-US" altLang="zh-CN" sz="2400" b="1">
                <a:solidFill>
                  <a:srgbClr val="FF0000"/>
                </a:solidFill>
                <a:latin typeface="Times New Roman" panose="02020603050405020304" pitchFamily="18" charset="0"/>
                <a:cs typeface="Times New Roman" panose="02020603050405020304" pitchFamily="18" charset="0"/>
              </a:rPr>
              <a:t> or OH</a:t>
            </a:r>
            <a:r>
              <a:rPr lang="en-US" altLang="zh-CN" sz="2400" b="1" baseline="30000">
                <a:solidFill>
                  <a:srgbClr val="FF0000"/>
                </a:solidFill>
                <a:latin typeface="Times New Roman" panose="02020603050405020304" pitchFamily="18" charset="0"/>
                <a:cs typeface="Times New Roman" panose="02020603050405020304" pitchFamily="18" charset="0"/>
              </a:rPr>
              <a:t>-</a:t>
            </a:r>
            <a:r>
              <a:rPr lang="en-US" altLang="zh-CN" sz="2400" b="1">
                <a:solidFill>
                  <a:srgbClr val="FF0000"/>
                </a:solidFill>
                <a:latin typeface="Times New Roman" panose="02020603050405020304" pitchFamily="18" charset="0"/>
                <a:cs typeface="Times New Roman" panose="02020603050405020304" pitchFamily="18" charset="0"/>
              </a:rPr>
              <a:t> ON THE RIGHT HAND SIDE to balance the charge</a:t>
            </a:r>
            <a:r>
              <a:rPr lang="en-US" altLang="zh-CN" sz="2400">
                <a:latin typeface="Times New Roman" panose="02020603050405020304" pitchFamily="18" charset="0"/>
                <a:cs typeface="Times New Roman" panose="02020603050405020304" pitchFamily="18" charset="0"/>
              </a:rPr>
              <a:t> (if needed):</a:t>
            </a:r>
            <a:endParaRPr lang="en-US" altLang="zh-CN"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sym typeface="+mn-ea"/>
              </a:rPr>
              <a:t>PH</a:t>
            </a:r>
            <a:r>
              <a:rPr lang="en-US" altLang="zh-CN" baseline="-25000">
                <a:latin typeface="Times New Roman" panose="02020603050405020304" pitchFamily="18" charset="0"/>
                <a:cs typeface="Times New Roman" panose="02020603050405020304" pitchFamily="18" charset="0"/>
                <a:sym typeface="+mn-ea"/>
              </a:rPr>
              <a:t>3</a:t>
            </a:r>
            <a:r>
              <a:rPr lang="en-US" altLang="zh-CN">
                <a:latin typeface="Times New Roman" panose="02020603050405020304" pitchFamily="18" charset="0"/>
                <a:cs typeface="Times New Roman" panose="02020603050405020304" pitchFamily="18" charset="0"/>
                <a:sym typeface="+mn-ea"/>
              </a:rPr>
              <a:t>(g) </a:t>
            </a:r>
            <a:r>
              <a:rPr lang="zh-CN" altLang="en-US">
                <a:latin typeface="Times New Roman" panose="02020603050405020304" pitchFamily="18" charset="0"/>
                <a:cs typeface="Times New Roman" panose="02020603050405020304" pitchFamily="18" charset="0"/>
                <a:sym typeface="+mn-ea"/>
              </a:rPr>
              <a:t>→</a:t>
            </a:r>
            <a:r>
              <a:rPr lang="en-US" altLang="zh-CN">
                <a:latin typeface="Times New Roman" panose="02020603050405020304" pitchFamily="18" charset="0"/>
                <a:cs typeface="Times New Roman" panose="02020603050405020304" pitchFamily="18" charset="0"/>
                <a:sym typeface="+mn-ea"/>
              </a:rPr>
              <a:t> H</a:t>
            </a:r>
            <a:r>
              <a:rPr lang="en-US" altLang="zh-CN" baseline="-25000">
                <a:latin typeface="Times New Roman" panose="02020603050405020304" pitchFamily="18" charset="0"/>
                <a:cs typeface="Times New Roman" panose="02020603050405020304" pitchFamily="18" charset="0"/>
                <a:sym typeface="+mn-ea"/>
              </a:rPr>
              <a:t>3</a:t>
            </a:r>
            <a:r>
              <a:rPr lang="en-US" altLang="zh-CN">
                <a:latin typeface="Times New Roman" panose="02020603050405020304" pitchFamily="18" charset="0"/>
                <a:cs typeface="Times New Roman" panose="02020603050405020304" pitchFamily="18" charset="0"/>
                <a:sym typeface="+mn-ea"/>
              </a:rPr>
              <a:t>PO</a:t>
            </a:r>
            <a:r>
              <a:rPr lang="en-US" altLang="zh-CN" baseline="-25000">
                <a:latin typeface="Times New Roman" panose="02020603050405020304" pitchFamily="18" charset="0"/>
                <a:cs typeface="Times New Roman" panose="02020603050405020304" pitchFamily="18" charset="0"/>
                <a:sym typeface="+mn-ea"/>
              </a:rPr>
              <a:t>4</a:t>
            </a:r>
            <a:r>
              <a:rPr lang="en-US" altLang="zh-CN">
                <a:latin typeface="Times New Roman" panose="02020603050405020304" pitchFamily="18" charset="0"/>
                <a:cs typeface="Times New Roman" panose="02020603050405020304" pitchFamily="18" charset="0"/>
                <a:sym typeface="+mn-ea"/>
              </a:rPr>
              <a:t>(aq) + 8 e</a:t>
            </a:r>
            <a:r>
              <a:rPr lang="en-US" altLang="zh-CN" baseline="30000">
                <a:latin typeface="Times New Roman" panose="02020603050405020304" pitchFamily="18" charset="0"/>
                <a:cs typeface="Times New Roman" panose="02020603050405020304" pitchFamily="18" charset="0"/>
                <a:sym typeface="+mn-ea"/>
              </a:rPr>
              <a:t>-</a:t>
            </a:r>
            <a:r>
              <a:rPr lang="en-US" altLang="zh-CN">
                <a:latin typeface="Times New Roman" panose="02020603050405020304" pitchFamily="18" charset="0"/>
                <a:cs typeface="Times New Roman" panose="02020603050405020304" pitchFamily="18" charset="0"/>
                <a:sym typeface="+mn-ea"/>
              </a:rPr>
              <a:t> </a:t>
            </a:r>
            <a:r>
              <a:rPr lang="en-US" altLang="zh-CN" b="1">
                <a:solidFill>
                  <a:srgbClr val="FF0000"/>
                </a:solidFill>
                <a:latin typeface="Times New Roman" panose="02020603050405020304" pitchFamily="18" charset="0"/>
                <a:cs typeface="Times New Roman" panose="02020603050405020304" pitchFamily="18" charset="0"/>
                <a:sym typeface="+mn-ea"/>
              </a:rPr>
              <a:t>+ 8 H</a:t>
            </a:r>
            <a:r>
              <a:rPr lang="en-US" altLang="zh-CN" b="1" baseline="30000">
                <a:solidFill>
                  <a:srgbClr val="FF0000"/>
                </a:solidFill>
                <a:latin typeface="Times New Roman" panose="02020603050405020304" pitchFamily="18" charset="0"/>
                <a:cs typeface="Times New Roman" panose="02020603050405020304" pitchFamily="18" charset="0"/>
                <a:sym typeface="+mn-ea"/>
              </a:rPr>
              <a:t>+</a:t>
            </a:r>
            <a:r>
              <a:rPr lang="en-US" altLang="zh-CN" b="1">
                <a:solidFill>
                  <a:srgbClr val="FF0000"/>
                </a:solidFill>
                <a:latin typeface="Times New Roman" panose="02020603050405020304" pitchFamily="18" charset="0"/>
                <a:cs typeface="Times New Roman" panose="02020603050405020304" pitchFamily="18" charset="0"/>
                <a:sym typeface="+mn-ea"/>
              </a:rPr>
              <a:t>(aq)</a:t>
            </a:r>
            <a:endParaRPr lang="en-US" altLang="zh-CN">
              <a:latin typeface="Times New Roman" panose="02020603050405020304" pitchFamily="18" charset="0"/>
              <a:cs typeface="Times New Roman" panose="02020603050405020304" pitchFamily="18" charset="0"/>
              <a:sym typeface="+mn-ea"/>
            </a:endParaRPr>
          </a:p>
          <a:p>
            <a:pPr lvl="0" eaLnBrk="1" hangingPunct="1"/>
            <a:r>
              <a:rPr lang="en-US" altLang="zh-CN" sz="2400">
                <a:latin typeface="Times New Roman" panose="02020603050405020304" pitchFamily="18" charset="0"/>
                <a:cs typeface="Times New Roman" panose="02020603050405020304" pitchFamily="18" charset="0"/>
              </a:rPr>
              <a:t>3) </a:t>
            </a:r>
            <a:r>
              <a:rPr lang="en-US" altLang="zh-CN" sz="2400" b="1">
                <a:solidFill>
                  <a:srgbClr val="FF0000"/>
                </a:solidFill>
                <a:latin typeface="Times New Roman" panose="02020603050405020304" pitchFamily="18" charset="0"/>
                <a:cs typeface="Times New Roman" panose="02020603050405020304" pitchFamily="18" charset="0"/>
              </a:rPr>
              <a:t>Add water </a:t>
            </a:r>
            <a:r>
              <a:rPr lang="en-US" altLang="zh-CN" sz="2400">
                <a:latin typeface="Times New Roman" panose="02020603050405020304" pitchFamily="18" charset="0"/>
                <a:cs typeface="Times New Roman" panose="02020603050405020304" pitchFamily="18" charset="0"/>
              </a:rPr>
              <a:t>(normally on left hand side) to balance the number of O atoms and H atoms on both sides (if needed):</a:t>
            </a:r>
            <a:endParaRPr lang="en-US" altLang="zh-CN"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sym typeface="+mn-ea"/>
              </a:rPr>
              <a:t>PH</a:t>
            </a:r>
            <a:r>
              <a:rPr lang="en-US" altLang="zh-CN" baseline="-25000">
                <a:latin typeface="Times New Roman" panose="02020603050405020304" pitchFamily="18" charset="0"/>
                <a:cs typeface="Times New Roman" panose="02020603050405020304" pitchFamily="18" charset="0"/>
                <a:sym typeface="+mn-ea"/>
              </a:rPr>
              <a:t>3</a:t>
            </a:r>
            <a:r>
              <a:rPr lang="en-US" altLang="zh-CN">
                <a:latin typeface="Times New Roman" panose="02020603050405020304" pitchFamily="18" charset="0"/>
                <a:cs typeface="Times New Roman" panose="02020603050405020304" pitchFamily="18" charset="0"/>
                <a:sym typeface="+mn-ea"/>
              </a:rPr>
              <a:t>(g) </a:t>
            </a:r>
            <a:r>
              <a:rPr lang="en-US" altLang="zh-CN" b="1">
                <a:solidFill>
                  <a:srgbClr val="FF0000"/>
                </a:solidFill>
                <a:latin typeface="Times New Roman" panose="02020603050405020304" pitchFamily="18" charset="0"/>
                <a:cs typeface="Times New Roman" panose="02020603050405020304" pitchFamily="18" charset="0"/>
                <a:sym typeface="+mn-ea"/>
              </a:rPr>
              <a:t>+ 4 H</a:t>
            </a:r>
            <a:r>
              <a:rPr lang="en-US" altLang="zh-CN" b="1" baseline="-25000">
                <a:solidFill>
                  <a:srgbClr val="FF0000"/>
                </a:solidFill>
                <a:latin typeface="Times New Roman" panose="02020603050405020304" pitchFamily="18" charset="0"/>
                <a:cs typeface="Times New Roman" panose="02020603050405020304" pitchFamily="18" charset="0"/>
                <a:sym typeface="+mn-ea"/>
              </a:rPr>
              <a:t>2</a:t>
            </a:r>
            <a:r>
              <a:rPr lang="en-US" altLang="zh-CN" b="1">
                <a:solidFill>
                  <a:srgbClr val="FF0000"/>
                </a:solidFill>
                <a:latin typeface="Times New Roman" panose="02020603050405020304" pitchFamily="18" charset="0"/>
                <a:cs typeface="Times New Roman" panose="02020603050405020304" pitchFamily="18" charset="0"/>
                <a:sym typeface="+mn-ea"/>
              </a:rPr>
              <a:t>O(l)</a:t>
            </a:r>
            <a:r>
              <a:rPr lang="en-US" altLang="zh-CN">
                <a:latin typeface="Times New Roman" panose="02020603050405020304" pitchFamily="18" charset="0"/>
                <a:cs typeface="Times New Roman" panose="02020603050405020304" pitchFamily="18" charset="0"/>
                <a:sym typeface="+mn-ea"/>
              </a:rPr>
              <a:t> </a:t>
            </a:r>
            <a:r>
              <a:rPr lang="zh-CN" altLang="en-US">
                <a:latin typeface="Times New Roman" panose="02020603050405020304" pitchFamily="18" charset="0"/>
                <a:cs typeface="Times New Roman" panose="02020603050405020304" pitchFamily="18" charset="0"/>
                <a:sym typeface="+mn-ea"/>
              </a:rPr>
              <a:t>→</a:t>
            </a:r>
            <a:r>
              <a:rPr lang="en-US" altLang="zh-CN">
                <a:latin typeface="Times New Roman" panose="02020603050405020304" pitchFamily="18" charset="0"/>
                <a:cs typeface="Times New Roman" panose="02020603050405020304" pitchFamily="18" charset="0"/>
                <a:sym typeface="+mn-ea"/>
              </a:rPr>
              <a:t> H</a:t>
            </a:r>
            <a:r>
              <a:rPr lang="en-US" altLang="zh-CN" baseline="-25000">
                <a:latin typeface="Times New Roman" panose="02020603050405020304" pitchFamily="18" charset="0"/>
                <a:cs typeface="Times New Roman" panose="02020603050405020304" pitchFamily="18" charset="0"/>
                <a:sym typeface="+mn-ea"/>
              </a:rPr>
              <a:t>3</a:t>
            </a:r>
            <a:r>
              <a:rPr lang="en-US" altLang="zh-CN">
                <a:latin typeface="Times New Roman" panose="02020603050405020304" pitchFamily="18" charset="0"/>
                <a:cs typeface="Times New Roman" panose="02020603050405020304" pitchFamily="18" charset="0"/>
                <a:sym typeface="+mn-ea"/>
              </a:rPr>
              <a:t>PO</a:t>
            </a:r>
            <a:r>
              <a:rPr lang="en-US" altLang="zh-CN" baseline="-25000">
                <a:latin typeface="Times New Roman" panose="02020603050405020304" pitchFamily="18" charset="0"/>
                <a:cs typeface="Times New Roman" panose="02020603050405020304" pitchFamily="18" charset="0"/>
                <a:sym typeface="+mn-ea"/>
              </a:rPr>
              <a:t>4</a:t>
            </a:r>
            <a:r>
              <a:rPr lang="en-US" altLang="zh-CN">
                <a:latin typeface="Times New Roman" panose="02020603050405020304" pitchFamily="18" charset="0"/>
                <a:cs typeface="Times New Roman" panose="02020603050405020304" pitchFamily="18" charset="0"/>
                <a:sym typeface="+mn-ea"/>
              </a:rPr>
              <a:t>(aq) + 8 e</a:t>
            </a:r>
            <a:r>
              <a:rPr lang="en-US" altLang="zh-CN" baseline="30000">
                <a:latin typeface="Times New Roman" panose="02020603050405020304" pitchFamily="18" charset="0"/>
                <a:cs typeface="Times New Roman" panose="02020603050405020304" pitchFamily="18" charset="0"/>
                <a:sym typeface="+mn-ea"/>
              </a:rPr>
              <a:t>-</a:t>
            </a:r>
            <a:r>
              <a:rPr lang="en-US" altLang="zh-CN">
                <a:latin typeface="Times New Roman" panose="02020603050405020304" pitchFamily="18" charset="0"/>
                <a:cs typeface="Times New Roman" panose="02020603050405020304" pitchFamily="18" charset="0"/>
                <a:sym typeface="+mn-ea"/>
              </a:rPr>
              <a:t> + 8 H</a:t>
            </a:r>
            <a:r>
              <a:rPr lang="en-US" altLang="zh-CN" baseline="30000">
                <a:latin typeface="Times New Roman" panose="02020603050405020304" pitchFamily="18" charset="0"/>
                <a:cs typeface="Times New Roman" panose="02020603050405020304" pitchFamily="18" charset="0"/>
                <a:sym typeface="+mn-ea"/>
              </a:rPr>
              <a:t>+</a:t>
            </a:r>
            <a:r>
              <a:rPr lang="en-US" altLang="zh-CN">
                <a:latin typeface="Times New Roman" panose="02020603050405020304" pitchFamily="18" charset="0"/>
                <a:cs typeface="Times New Roman" panose="02020603050405020304" pitchFamily="18" charset="0"/>
                <a:sym typeface="+mn-ea"/>
              </a:rPr>
              <a:t>(aq)</a:t>
            </a:r>
            <a:endParaRPr lang="pt-BR" altLang="zh-CN" b="1" baseline="30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850"/>
            <a:ext cx="8229600" cy="708025"/>
          </a:xfrm>
        </p:spPr>
        <p:txBody>
          <a:bodyPr/>
          <a:lstStyle/>
          <a:p>
            <a:r>
              <a:rPr lang="en-US" altLang="zh-CN" sz="4000"/>
              <a:t>Exercise</a:t>
            </a:r>
            <a:endParaRPr lang="zh-CN" altLang="en-US" sz="4000"/>
          </a:p>
        </p:txBody>
      </p:sp>
      <p:sp>
        <p:nvSpPr>
          <p:cNvPr id="3" name="内容占位符 2"/>
          <p:cNvSpPr>
            <a:spLocks noGrp="1"/>
          </p:cNvSpPr>
          <p:nvPr>
            <p:ph idx="1"/>
          </p:nvPr>
        </p:nvSpPr>
        <p:spPr>
          <a:xfrm>
            <a:off x="457200" y="1628775"/>
            <a:ext cx="8229600" cy="4695825"/>
          </a:xfrm>
        </p:spPr>
        <p:txBody>
          <a:bodyPr/>
          <a:lstStyle/>
          <a:p>
            <a:r>
              <a:rPr lang="en-US" altLang="zh-CN" dirty="0">
                <a:latin typeface="Times New Roman" panose="02020603050405020304" pitchFamily="18" charset="0"/>
                <a:cs typeface="Times New Roman" panose="02020603050405020304" pitchFamily="18" charset="0"/>
              </a:rPr>
              <a:t>Construct the half equation of the following process in an neutral solution.</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MnO</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(s)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Mn(OH)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(s)</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S(g) </a:t>
            </a:r>
            <a:r>
              <a:rPr lang="zh-CN" altLang="en-US" dirty="0">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S</a:t>
            </a:r>
            <a:r>
              <a:rPr lang="en-US" altLang="zh-CN">
                <a:latin typeface="Times New Roman" panose="02020603050405020304" pitchFamily="18" charset="0"/>
                <a:cs typeface="Times New Roman" panose="02020603050405020304" pitchFamily="18" charset="0"/>
              </a:rPr>
              <a:t>(s)</a:t>
            </a:r>
            <a:endParaRPr lang="en-US" altLang="zh-CN">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NO</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(g)</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Check out</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MnO</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(s) + 2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O(l) + 2 e</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Mn</a:t>
            </a:r>
            <a:r>
              <a:rPr lang="en-US" altLang="zh-CN" dirty="0">
                <a:latin typeface="Times New Roman" panose="02020603050405020304" pitchFamily="18" charset="0"/>
                <a:cs typeface="Times New Roman" panose="02020603050405020304" pitchFamily="18" charset="0"/>
              </a:rPr>
              <a:t>(OH)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(s) + 2 OH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S(g)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S(s) + 2 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 + 2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a:t>
            </a:r>
            <a:r>
              <a:rPr lang="en-US" altLang="zh-CN" baseline="30000"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2 NO</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 + 6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O(l) + 10 e</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(g) + 12 OH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340610"/>
            <a:ext cx="8229600" cy="3983990"/>
          </a:xfrm>
        </p:spPr>
        <p:txBody>
          <a:bodyPr/>
          <a:lstStyle/>
          <a:p>
            <a:pPr>
              <a:defRPr/>
            </a:pPr>
            <a:r>
              <a:rPr lang="en-US" altLang="zh-CN" dirty="0">
                <a:latin typeface="Times New Roman" panose="02020603050405020304" pitchFamily="18" charset="0"/>
                <a:cs typeface="Times New Roman" panose="02020603050405020304" pitchFamily="18" charset="0"/>
              </a:rPr>
              <a:t>For reactions taking place in </a:t>
            </a:r>
            <a:r>
              <a:rPr lang="en-US" altLang="zh-CN" b="1" dirty="0">
                <a:solidFill>
                  <a:srgbClr val="FF0000"/>
                </a:solidFill>
                <a:latin typeface="Times New Roman" panose="02020603050405020304" pitchFamily="18" charset="0"/>
                <a:cs typeface="Times New Roman" panose="02020603050405020304" pitchFamily="18" charset="0"/>
              </a:rPr>
              <a:t>basic</a:t>
            </a:r>
            <a:r>
              <a:rPr lang="en-US" altLang="zh-CN" dirty="0">
                <a:latin typeface="Times New Roman" panose="02020603050405020304" pitchFamily="18" charset="0"/>
                <a:cs typeface="Times New Roman" panose="02020603050405020304" pitchFamily="18" charset="0"/>
              </a:rPr>
              <a:t> solution, their should not be much of 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in basic solution so we cannot include 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in the equation, but to include OH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instead.</a:t>
            </a:r>
            <a:endParaRPr lang="en-US" altLang="zh-CN" dirty="0">
              <a:latin typeface="Times New Roman" panose="02020603050405020304" pitchFamily="18" charset="0"/>
              <a:cs typeface="Times New Roman" panose="02020603050405020304" pitchFamily="18" charset="0"/>
            </a:endParaRPr>
          </a:p>
          <a:p>
            <a:pPr>
              <a:defRPr/>
            </a:pPr>
            <a:r>
              <a:rPr lang="en-US" altLang="zh-CN" b="1" dirty="0">
                <a:solidFill>
                  <a:srgbClr val="FF0000"/>
                </a:solidFill>
                <a:latin typeface="Times New Roman" panose="02020603050405020304" pitchFamily="18" charset="0"/>
                <a:cs typeface="Times New Roman" panose="02020603050405020304" pitchFamily="18" charset="0"/>
                <a:sym typeface="+mn-ea"/>
              </a:rPr>
              <a:t>OH</a:t>
            </a:r>
            <a:r>
              <a:rPr lang="en-US" altLang="zh-CN" b="1" baseline="30000" dirty="0">
                <a:solidFill>
                  <a:srgbClr val="FF0000"/>
                </a:solidFill>
                <a:latin typeface="Times New Roman" panose="02020603050405020304" pitchFamily="18" charset="0"/>
                <a:cs typeface="Times New Roman" panose="02020603050405020304" pitchFamily="18" charset="0"/>
                <a:sym typeface="+mn-ea"/>
              </a:rPr>
              <a:t>-</a:t>
            </a:r>
            <a:r>
              <a:rPr lang="en-US" altLang="zh-CN" b="1" dirty="0">
                <a:solidFill>
                  <a:srgbClr val="FF0000"/>
                </a:solidFill>
                <a:latin typeface="Times New Roman" panose="02020603050405020304" pitchFamily="18" charset="0"/>
                <a:cs typeface="Times New Roman" panose="02020603050405020304" pitchFamily="18" charset="0"/>
                <a:sym typeface="+mn-ea"/>
              </a:rPr>
              <a:t> could be one of the reactants or products rather than just being spectator ions, and water are always reasonably to be consumed or to be produced.</a:t>
            </a:r>
            <a:endParaRPr lang="en-US" altLang="zh-CN" dirty="0">
              <a:latin typeface="Times New Roman" panose="02020603050405020304" pitchFamily="18" charset="0"/>
              <a:cs typeface="Times New Roman" panose="02020603050405020304" pitchFamily="18" charset="0"/>
            </a:endParaRPr>
          </a:p>
          <a:p>
            <a:pPr>
              <a:defRPr/>
            </a:pPr>
            <a:r>
              <a:rPr lang="en-US" altLang="zh-CN" dirty="0">
                <a:latin typeface="Times New Roman" panose="02020603050405020304" pitchFamily="18" charset="0"/>
                <a:cs typeface="Times New Roman" panose="02020603050405020304" pitchFamily="18" charset="0"/>
              </a:rPr>
              <a:t>E.g.: Construct a half equation for the oxidation of chlorine gas to form chlorate ion in a basic condition:</a:t>
            </a:r>
            <a:endParaRPr lang="en-US" altLang="zh-CN"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defRPr/>
            </a:pPr>
            <a:r>
              <a:rPr lang="en-US" altLang="zh-CN" dirty="0">
                <a:latin typeface="Times New Roman" panose="02020603050405020304" pitchFamily="18" charset="0"/>
                <a:cs typeface="Times New Roman" panose="02020603050405020304" pitchFamily="18" charset="0"/>
              </a:rPr>
              <a:t>	 Cl</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ClO</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a:t>
            </a:r>
            <a:endParaRPr lang="zh-CN" altLang="en-US"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custDataLst>
              <p:tags r:id="rId1"/>
            </p:custDataLst>
          </p:nvPr>
        </p:nvSpPr>
        <p:spPr/>
        <p:txBody>
          <a:bodyPr/>
          <a:p>
            <a:r>
              <a:rPr lang="en-US" altLang="zh-CN" sz="3600" dirty="0"/>
              <a:t>Balancing half equations with other species added in (basic solution) (not required)</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150"/>
            <a:ext cx="8229600" cy="5976938"/>
          </a:xfrm>
        </p:spPr>
        <p:txBody>
          <a:bodyPr/>
          <a:lstStyle/>
          <a:p>
            <a:pPr eaLnBrk="1" hangingPunct="1"/>
            <a:r>
              <a:rPr lang="en-US" altLang="zh-CN" sz="2400">
                <a:latin typeface="Times New Roman" panose="02020603050405020304" pitchFamily="18" charset="0"/>
                <a:cs typeface="Times New Roman" panose="02020603050405020304" pitchFamily="18" charset="0"/>
              </a:rPr>
              <a:t>1) </a:t>
            </a:r>
            <a:r>
              <a:rPr lang="en-US" altLang="zh-CN" sz="2400" b="1">
                <a:solidFill>
                  <a:srgbClr val="FF0000"/>
                </a:solidFill>
                <a:latin typeface="Times New Roman" panose="02020603050405020304" pitchFamily="18" charset="0"/>
                <a:cs typeface="Times New Roman" panose="02020603050405020304" pitchFamily="18" charset="0"/>
              </a:rPr>
              <a:t>Balance the number of atoms </a:t>
            </a:r>
            <a:r>
              <a:rPr lang="en-US" altLang="zh-CN" sz="2400">
                <a:latin typeface="Times New Roman" panose="02020603050405020304" pitchFamily="18" charset="0"/>
                <a:cs typeface="Times New Roman" panose="02020603050405020304" pitchFamily="18" charset="0"/>
              </a:rPr>
              <a:t>of the element being oxidized or reduced (in this case Cl is being oxidized from 0 to +5) on the two sides (if needed):</a:t>
            </a:r>
            <a:endParaRPr lang="en-US" altLang="zh-CN"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Cl</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2 </a:t>
            </a:r>
            <a:r>
              <a:rPr lang="en-US" altLang="zh-CN">
                <a:latin typeface="Times New Roman" panose="02020603050405020304" pitchFamily="18" charset="0"/>
                <a:cs typeface="Times New Roman" panose="02020603050405020304" pitchFamily="18" charset="0"/>
              </a:rPr>
              <a:t>ClO</a:t>
            </a:r>
            <a:r>
              <a:rPr lang="en-US" altLang="zh-CN" baseline="-25000">
                <a:latin typeface="Times New Roman" panose="02020603050405020304" pitchFamily="18" charset="0"/>
                <a:cs typeface="Times New Roman" panose="02020603050405020304" pitchFamily="18" charset="0"/>
              </a:rPr>
              <a:t>3</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(aq)</a:t>
            </a:r>
            <a:endParaRPr lang="en-US" altLang="zh-CN">
              <a:latin typeface="Times New Roman" panose="02020603050405020304" pitchFamily="18" charset="0"/>
              <a:cs typeface="Times New Roman" panose="02020603050405020304" pitchFamily="18" charset="0"/>
            </a:endParaRPr>
          </a:p>
          <a:p>
            <a:pPr eaLnBrk="1" hangingPunct="1"/>
            <a:r>
              <a:rPr lang="en-US" altLang="zh-CN" sz="2400">
                <a:latin typeface="Times New Roman" panose="02020603050405020304" pitchFamily="18" charset="0"/>
                <a:cs typeface="Times New Roman" panose="02020603050405020304" pitchFamily="18" charset="0"/>
              </a:rPr>
              <a:t>2) </a:t>
            </a:r>
            <a:r>
              <a:rPr lang="en-US" altLang="zh-CN" sz="2400" b="1">
                <a:solidFill>
                  <a:srgbClr val="FF0000"/>
                </a:solidFill>
                <a:latin typeface="Times New Roman" panose="02020603050405020304" pitchFamily="18" charset="0"/>
                <a:cs typeface="Times New Roman" panose="02020603050405020304" pitchFamily="18" charset="0"/>
              </a:rPr>
              <a:t>Add water molecules </a:t>
            </a:r>
            <a:r>
              <a:rPr lang="en-US" altLang="zh-CN" sz="2400">
                <a:latin typeface="Times New Roman" panose="02020603050405020304" pitchFamily="18" charset="0"/>
                <a:cs typeface="Times New Roman" panose="02020603050405020304" pitchFamily="18" charset="0"/>
              </a:rPr>
              <a:t>on the side that has more O atoms </a:t>
            </a:r>
            <a:r>
              <a:rPr lang="en-US" altLang="zh-CN" sz="2400" b="1">
                <a:solidFill>
                  <a:srgbClr val="FF0000"/>
                </a:solidFill>
                <a:latin typeface="Times New Roman" panose="02020603050405020304" pitchFamily="18" charset="0"/>
                <a:cs typeface="Times New Roman" panose="02020603050405020304" pitchFamily="18" charset="0"/>
              </a:rPr>
              <a:t>to make the number of excess O atoms and excess H atoms equal</a:t>
            </a:r>
            <a:r>
              <a:rPr lang="en-US" altLang="zh-CN" sz="2400">
                <a:latin typeface="Times New Roman" panose="02020603050405020304" pitchFamily="18" charset="0"/>
                <a:cs typeface="Times New Roman" panose="02020603050405020304" pitchFamily="18" charset="0"/>
              </a:rPr>
              <a:t> on this side (if needed):</a:t>
            </a:r>
            <a:endParaRPr lang="en-US" altLang="zh-CN"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Cl</a:t>
            </a:r>
            <a:r>
              <a:rPr lang="en-US" altLang="zh-CN" baseline="-25000">
                <a:latin typeface="Times New Roman" panose="02020603050405020304" pitchFamily="18" charset="0"/>
                <a:cs typeface="Times New Roman" panose="02020603050405020304" pitchFamily="18" charset="0"/>
              </a:rPr>
              <a:t>2</a:t>
            </a:r>
            <a:r>
              <a:rPr lang="pt-BR"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 </a:t>
            </a:r>
            <a:r>
              <a:rPr lang="pt-BR" altLang="zh-CN">
                <a:latin typeface="Times New Roman" panose="02020603050405020304" pitchFamily="18" charset="0"/>
                <a:cs typeface="Times New Roman" panose="02020603050405020304" pitchFamily="18" charset="0"/>
              </a:rPr>
              <a:t>2 ClO</a:t>
            </a:r>
            <a:r>
              <a:rPr lang="pt-BR" altLang="zh-CN" baseline="-25000">
                <a:latin typeface="Times New Roman" panose="02020603050405020304" pitchFamily="18" charset="0"/>
                <a:cs typeface="Times New Roman" panose="02020603050405020304" pitchFamily="18" charset="0"/>
              </a:rPr>
              <a:t>3</a:t>
            </a:r>
            <a:r>
              <a:rPr lang="pt-BR" altLang="zh-CN" baseline="30000">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(aq) </a:t>
            </a:r>
            <a:r>
              <a:rPr lang="pt-BR" altLang="zh-CN" b="1">
                <a:solidFill>
                  <a:srgbClr val="FF0000"/>
                </a:solidFill>
                <a:latin typeface="Times New Roman" panose="02020603050405020304" pitchFamily="18" charset="0"/>
                <a:cs typeface="Times New Roman" panose="02020603050405020304" pitchFamily="18" charset="0"/>
              </a:rPr>
              <a:t>+ 6 H</a:t>
            </a:r>
            <a:r>
              <a:rPr lang="pt-BR" altLang="zh-CN" b="1" baseline="-25000">
                <a:solidFill>
                  <a:srgbClr val="FF0000"/>
                </a:solidFill>
                <a:latin typeface="Times New Roman" panose="02020603050405020304" pitchFamily="18" charset="0"/>
                <a:cs typeface="Times New Roman" panose="02020603050405020304" pitchFamily="18" charset="0"/>
              </a:rPr>
              <a:t>2</a:t>
            </a:r>
            <a:r>
              <a:rPr lang="pt-BR" altLang="zh-CN" b="1">
                <a:solidFill>
                  <a:srgbClr val="FF0000"/>
                </a:solidFill>
                <a:latin typeface="Times New Roman" panose="02020603050405020304" pitchFamily="18" charset="0"/>
                <a:cs typeface="Times New Roman" panose="02020603050405020304" pitchFamily="18" charset="0"/>
              </a:rPr>
              <a:t>O(l)</a:t>
            </a:r>
            <a:endParaRPr lang="pt-BR" altLang="zh-CN" b="1">
              <a:solidFill>
                <a:srgbClr val="FF0000"/>
              </a:solidFill>
              <a:latin typeface="Times New Roman" panose="02020603050405020304" pitchFamily="18" charset="0"/>
              <a:cs typeface="Times New Roman" panose="02020603050405020304" pitchFamily="18" charset="0"/>
            </a:endParaRPr>
          </a:p>
          <a:p>
            <a:pPr eaLnBrk="1" hangingPunct="1"/>
            <a:r>
              <a:rPr lang="en-US" altLang="zh-CN" sz="2400">
                <a:latin typeface="Times New Roman" panose="02020603050405020304" pitchFamily="18" charset="0"/>
                <a:cs typeface="Times New Roman" panose="02020603050405020304" pitchFamily="18" charset="0"/>
              </a:rPr>
              <a:t>3) </a:t>
            </a:r>
            <a:r>
              <a:rPr lang="en-US" altLang="zh-CN" sz="2400" b="1">
                <a:solidFill>
                  <a:srgbClr val="FF0000"/>
                </a:solidFill>
                <a:latin typeface="Times New Roman" panose="02020603050405020304" pitchFamily="18" charset="0"/>
                <a:cs typeface="Times New Roman" panose="02020603050405020304" pitchFamily="18" charset="0"/>
              </a:rPr>
              <a:t>Add hydroxide ions </a:t>
            </a:r>
            <a:r>
              <a:rPr lang="en-US" altLang="zh-CN" sz="2400">
                <a:latin typeface="Times New Roman" panose="02020603050405020304" pitchFamily="18" charset="0"/>
                <a:cs typeface="Times New Roman" panose="02020603050405020304" pitchFamily="18" charset="0"/>
              </a:rPr>
              <a:t>to balance the number of O atoms and H atoms on both sides (if needed):</a:t>
            </a:r>
            <a:endParaRPr lang="en-US" altLang="zh-CN"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Cl</a:t>
            </a:r>
            <a:r>
              <a:rPr lang="en-US" altLang="zh-CN" baseline="-25000">
                <a:latin typeface="Times New Roman" panose="02020603050405020304" pitchFamily="18" charset="0"/>
                <a:cs typeface="Times New Roman" panose="02020603050405020304" pitchFamily="18" charset="0"/>
              </a:rPr>
              <a:t>2</a:t>
            </a:r>
            <a:r>
              <a:rPr lang="pt-BR" altLang="zh-CN">
                <a:latin typeface="Times New Roman" panose="02020603050405020304" pitchFamily="18" charset="0"/>
                <a:cs typeface="Times New Roman" panose="02020603050405020304" pitchFamily="18" charset="0"/>
              </a:rPr>
              <a:t>(aq) </a:t>
            </a:r>
            <a:r>
              <a:rPr lang="pt-BR" altLang="zh-CN" b="1">
                <a:solidFill>
                  <a:srgbClr val="FF0000"/>
                </a:solidFill>
                <a:latin typeface="Times New Roman" panose="02020603050405020304" pitchFamily="18" charset="0"/>
                <a:cs typeface="Times New Roman" panose="02020603050405020304" pitchFamily="18" charset="0"/>
              </a:rPr>
              <a:t>+ 12 OH</a:t>
            </a:r>
            <a:r>
              <a:rPr lang="pt-BR" altLang="zh-CN" b="1" baseline="30000">
                <a:solidFill>
                  <a:srgbClr val="FF0000"/>
                </a:solidFill>
                <a:latin typeface="Times New Roman" panose="02020603050405020304" pitchFamily="18" charset="0"/>
                <a:cs typeface="Times New Roman" panose="02020603050405020304" pitchFamily="18" charset="0"/>
              </a:rPr>
              <a:t>-</a:t>
            </a:r>
            <a:r>
              <a:rPr lang="pt-BR" altLang="zh-CN" b="1">
                <a:solidFill>
                  <a:srgbClr val="FF0000"/>
                </a:solidFill>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 2 ClO</a:t>
            </a:r>
            <a:r>
              <a:rPr lang="pt-BR" altLang="zh-CN" baseline="-25000">
                <a:latin typeface="Times New Roman" panose="02020603050405020304" pitchFamily="18" charset="0"/>
                <a:cs typeface="Times New Roman" panose="02020603050405020304" pitchFamily="18" charset="0"/>
              </a:rPr>
              <a:t>3</a:t>
            </a:r>
            <a:r>
              <a:rPr lang="pt-BR" altLang="zh-CN" baseline="30000">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(aq) + 6 H</a:t>
            </a:r>
            <a:r>
              <a:rPr lang="pt-BR" altLang="zh-CN" baseline="-25000">
                <a:latin typeface="Times New Roman" panose="02020603050405020304" pitchFamily="18" charset="0"/>
                <a:cs typeface="Times New Roman" panose="02020603050405020304" pitchFamily="18" charset="0"/>
              </a:rPr>
              <a:t>2</a:t>
            </a:r>
            <a:r>
              <a:rPr lang="pt-BR" altLang="zh-CN">
                <a:latin typeface="Times New Roman" panose="02020603050405020304" pitchFamily="18" charset="0"/>
                <a:cs typeface="Times New Roman" panose="02020603050405020304" pitchFamily="18" charset="0"/>
              </a:rPr>
              <a:t>O(l)</a:t>
            </a:r>
            <a:endParaRPr lang="pt-BR" altLang="zh-CN">
              <a:latin typeface="Times New Roman" panose="02020603050405020304" pitchFamily="18" charset="0"/>
              <a:cs typeface="Times New Roman" panose="02020603050405020304" pitchFamily="18" charset="0"/>
            </a:endParaRPr>
          </a:p>
          <a:p>
            <a:pPr eaLnBrk="1" hangingPunct="1"/>
            <a:r>
              <a:rPr lang="en-US" altLang="zh-CN" sz="2400">
                <a:latin typeface="Times New Roman" panose="02020603050405020304" pitchFamily="18" charset="0"/>
                <a:cs typeface="Times New Roman" panose="02020603050405020304" pitchFamily="18" charset="0"/>
              </a:rPr>
              <a:t>4) </a:t>
            </a:r>
            <a:r>
              <a:rPr lang="en-US" altLang="zh-CN" sz="2400" b="1">
                <a:solidFill>
                  <a:srgbClr val="FF0000"/>
                </a:solidFill>
                <a:latin typeface="Times New Roman" panose="02020603050405020304" pitchFamily="18" charset="0"/>
                <a:cs typeface="Times New Roman" panose="02020603050405020304" pitchFamily="18" charset="0"/>
              </a:rPr>
              <a:t>Add electrons </a:t>
            </a:r>
            <a:r>
              <a:rPr lang="en-US" altLang="zh-CN" sz="2400">
                <a:latin typeface="Times New Roman" panose="02020603050405020304" pitchFamily="18" charset="0"/>
                <a:cs typeface="Times New Roman" panose="02020603050405020304" pitchFamily="18" charset="0"/>
              </a:rPr>
              <a:t>so that the electrical charges on both sides balance:</a:t>
            </a:r>
            <a:endParaRPr lang="en-US" altLang="zh-CN"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Cl</a:t>
            </a:r>
            <a:r>
              <a:rPr lang="en-US" altLang="zh-CN" baseline="-25000">
                <a:latin typeface="Times New Roman" panose="02020603050405020304" pitchFamily="18" charset="0"/>
                <a:cs typeface="Times New Roman" panose="02020603050405020304" pitchFamily="18" charset="0"/>
              </a:rPr>
              <a:t>2</a:t>
            </a:r>
            <a:r>
              <a:rPr lang="pt-BR" altLang="zh-CN">
                <a:latin typeface="Times New Roman" panose="02020603050405020304" pitchFamily="18" charset="0"/>
                <a:cs typeface="Times New Roman" panose="02020603050405020304" pitchFamily="18" charset="0"/>
              </a:rPr>
              <a:t>(aq) + 12 OH</a:t>
            </a:r>
            <a:r>
              <a:rPr lang="pt-BR" altLang="zh-CN" baseline="30000">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 2 ClO</a:t>
            </a:r>
            <a:r>
              <a:rPr lang="pt-BR" altLang="zh-CN" baseline="-25000">
                <a:latin typeface="Times New Roman" panose="02020603050405020304" pitchFamily="18" charset="0"/>
                <a:cs typeface="Times New Roman" panose="02020603050405020304" pitchFamily="18" charset="0"/>
              </a:rPr>
              <a:t>3</a:t>
            </a:r>
            <a:r>
              <a:rPr lang="pt-BR" altLang="zh-CN" baseline="30000">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(aq) + 6 H</a:t>
            </a:r>
            <a:r>
              <a:rPr lang="pt-BR" altLang="zh-CN" baseline="-25000">
                <a:latin typeface="Times New Roman" panose="02020603050405020304" pitchFamily="18" charset="0"/>
                <a:cs typeface="Times New Roman" panose="02020603050405020304" pitchFamily="18" charset="0"/>
              </a:rPr>
              <a:t>2</a:t>
            </a:r>
            <a:r>
              <a:rPr lang="pt-BR" altLang="zh-CN">
                <a:latin typeface="Times New Roman" panose="02020603050405020304" pitchFamily="18" charset="0"/>
                <a:cs typeface="Times New Roman" panose="02020603050405020304" pitchFamily="18" charset="0"/>
              </a:rPr>
              <a:t>O(l) </a:t>
            </a:r>
            <a:r>
              <a:rPr lang="pt-BR" altLang="zh-CN" b="1">
                <a:solidFill>
                  <a:srgbClr val="FF0000"/>
                </a:solidFill>
                <a:latin typeface="Times New Roman" panose="02020603050405020304" pitchFamily="18" charset="0"/>
                <a:cs typeface="Times New Roman" panose="02020603050405020304" pitchFamily="18" charset="0"/>
              </a:rPr>
              <a:t>+ 10 e</a:t>
            </a:r>
            <a:r>
              <a:rPr lang="pt-BR" altLang="zh-CN" b="1" baseline="30000">
                <a:solidFill>
                  <a:srgbClr val="FF0000"/>
                </a:solidFill>
                <a:latin typeface="Times New Roman" panose="02020603050405020304" pitchFamily="18" charset="0"/>
                <a:cs typeface="Times New Roman" panose="02020603050405020304" pitchFamily="18" charset="0"/>
              </a:rPr>
              <a:t>-</a:t>
            </a:r>
            <a:endParaRPr lang="pt-BR" altLang="zh-CN" b="1" baseline="30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713"/>
            <a:ext cx="8229600" cy="5976937"/>
          </a:xfrm>
        </p:spPr>
        <p:txBody>
          <a:bodyPr/>
          <a:lstStyle/>
          <a:p>
            <a:pPr marL="0" indent="0" eaLnBrk="1" hangingPunct="1">
              <a:buFont typeface="Wingdings 2" panose="05020102010507070707" pitchFamily="18" charset="2"/>
              <a:buNone/>
              <a:defRPr/>
            </a:pPr>
            <a:r>
              <a:rPr lang="en-US" altLang="zh-CN" sz="3200" dirty="0">
                <a:latin typeface="Times New Roman" panose="02020603050405020304" pitchFamily="18" charset="0"/>
                <a:cs typeface="Times New Roman" panose="02020603050405020304" pitchFamily="18" charset="0"/>
              </a:rPr>
              <a:t>Alternatively:</a:t>
            </a:r>
            <a:endParaRPr lang="en-US" altLang="zh-CN" sz="3200" dirty="0">
              <a:latin typeface="Times New Roman" panose="02020603050405020304" pitchFamily="18" charset="0"/>
              <a:cs typeface="Times New Roman" panose="02020603050405020304" pitchFamily="18" charset="0"/>
            </a:endParaRPr>
          </a:p>
          <a:p>
            <a:pPr eaLnBrk="1" hangingPunct="1">
              <a:defRPr/>
            </a:pPr>
            <a:r>
              <a:rPr lang="en-US" altLang="zh-CN" sz="2400" dirty="0">
                <a:latin typeface="Times New Roman" panose="02020603050405020304" pitchFamily="18" charset="0"/>
                <a:cs typeface="Times New Roman" panose="02020603050405020304" pitchFamily="18" charset="0"/>
              </a:rPr>
              <a:t>1) </a:t>
            </a:r>
            <a:r>
              <a:rPr lang="en-US" altLang="zh-CN" sz="2400" b="1" dirty="0">
                <a:solidFill>
                  <a:srgbClr val="FF0000"/>
                </a:solidFill>
                <a:latin typeface="Times New Roman" panose="02020603050405020304" pitchFamily="18" charset="0"/>
                <a:cs typeface="Times New Roman" panose="02020603050405020304" pitchFamily="18" charset="0"/>
              </a:rPr>
              <a:t>Balance the number of atoms </a:t>
            </a:r>
            <a:r>
              <a:rPr lang="en-US" altLang="zh-CN" sz="2400" dirty="0">
                <a:latin typeface="Times New Roman" panose="02020603050405020304" pitchFamily="18" charset="0"/>
                <a:cs typeface="Times New Roman" panose="02020603050405020304" pitchFamily="18" charset="0"/>
              </a:rPr>
              <a:t>of the element being oxidized or reduced (in this case Cl is being oxidized from 0 to +5) on the two sides (if needed):</a:t>
            </a:r>
            <a:endParaRPr lang="en-US" altLang="zh-CN" sz="2400"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Cl</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ClO</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a:t>
            </a:r>
            <a:endParaRPr lang="en-US" altLang="zh-CN" dirty="0">
              <a:latin typeface="Times New Roman" panose="02020603050405020304" pitchFamily="18" charset="0"/>
              <a:cs typeface="Times New Roman" panose="02020603050405020304" pitchFamily="18" charset="0"/>
            </a:endParaRPr>
          </a:p>
          <a:p>
            <a:pPr eaLnBrk="1" hangingPunct="1">
              <a:defRPr/>
            </a:pPr>
            <a:r>
              <a:rPr lang="en-US" altLang="zh-CN" sz="2400" dirty="0">
                <a:latin typeface="Times New Roman" panose="02020603050405020304" pitchFamily="18" charset="0"/>
                <a:cs typeface="Times New Roman" panose="02020603050405020304" pitchFamily="18" charset="0"/>
              </a:rPr>
              <a:t>2) </a:t>
            </a:r>
            <a:r>
              <a:rPr lang="en-US" altLang="zh-CN" sz="2400" b="1" dirty="0">
                <a:solidFill>
                  <a:srgbClr val="FF0000"/>
                </a:solidFill>
                <a:latin typeface="Times New Roman" panose="02020603050405020304" pitchFamily="18" charset="0"/>
                <a:cs typeface="Times New Roman" panose="02020603050405020304" pitchFamily="18" charset="0"/>
              </a:rPr>
              <a:t>Add electrons </a:t>
            </a:r>
            <a:r>
              <a:rPr lang="en-US" altLang="zh-CN" sz="2400" dirty="0">
                <a:latin typeface="Times New Roman" panose="02020603050405020304" pitchFamily="18" charset="0"/>
                <a:cs typeface="Times New Roman" panose="02020603050405020304" pitchFamily="18" charset="0"/>
              </a:rPr>
              <a:t>according to the oxidation number change of the species that is oxidized or reduced:</a:t>
            </a:r>
            <a:endParaRPr lang="en-US" altLang="zh-CN" sz="2400"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Cl</a:t>
            </a:r>
            <a:r>
              <a:rPr lang="en-US"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(aq) </a:t>
            </a:r>
            <a:r>
              <a:rPr lang="zh-CN" altLang="en-US"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 2 ClO</a:t>
            </a:r>
            <a:r>
              <a:rPr lang="pt-BR" altLang="zh-CN" baseline="-25000" dirty="0">
                <a:latin typeface="Times New Roman" panose="02020603050405020304" pitchFamily="18" charset="0"/>
                <a:cs typeface="Times New Roman" panose="02020603050405020304" pitchFamily="18" charset="0"/>
              </a:rPr>
              <a:t>3</a:t>
            </a:r>
            <a:r>
              <a:rPr lang="pt-BR"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(aq)  </a:t>
            </a:r>
            <a:r>
              <a:rPr lang="pt-BR" altLang="zh-CN" b="1" dirty="0">
                <a:solidFill>
                  <a:srgbClr val="FF0000"/>
                </a:solidFill>
                <a:latin typeface="Times New Roman" panose="02020603050405020304" pitchFamily="18" charset="0"/>
                <a:cs typeface="Times New Roman" panose="02020603050405020304" pitchFamily="18" charset="0"/>
              </a:rPr>
              <a:t>+ 10 e</a:t>
            </a:r>
            <a:r>
              <a:rPr lang="pt-BR" altLang="zh-CN" b="1" baseline="30000" dirty="0">
                <a:solidFill>
                  <a:srgbClr val="FF0000"/>
                </a:solidFill>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eaLnBrk="1" hangingPunct="1">
              <a:defRPr/>
            </a:pPr>
            <a:r>
              <a:rPr lang="en-US" altLang="zh-CN" sz="2400" dirty="0">
                <a:latin typeface="Times New Roman" panose="02020603050405020304" pitchFamily="18" charset="0"/>
                <a:cs typeface="Times New Roman" panose="02020603050405020304" pitchFamily="18" charset="0"/>
              </a:rPr>
              <a:t>3) </a:t>
            </a:r>
            <a:r>
              <a:rPr lang="en-US" altLang="zh-CN" sz="2400" b="1" dirty="0">
                <a:solidFill>
                  <a:srgbClr val="FF0000"/>
                </a:solidFill>
                <a:latin typeface="Times New Roman" panose="02020603050405020304" pitchFamily="18" charset="0"/>
                <a:cs typeface="Times New Roman" panose="02020603050405020304" pitchFamily="18" charset="0"/>
              </a:rPr>
              <a:t>Add hydroxide ions </a:t>
            </a:r>
            <a:r>
              <a:rPr lang="en-US" altLang="zh-CN" sz="2400" dirty="0">
                <a:latin typeface="Times New Roman" panose="02020603050405020304" pitchFamily="18" charset="0"/>
                <a:cs typeface="Times New Roman" panose="02020603050405020304" pitchFamily="18" charset="0"/>
              </a:rPr>
              <a:t>to balance the charge on both sides (if needed):</a:t>
            </a:r>
            <a:endParaRPr lang="en-US" altLang="zh-CN" sz="2400"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Cl</a:t>
            </a:r>
            <a:r>
              <a:rPr lang="en-US"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(aq) </a:t>
            </a:r>
            <a:r>
              <a:rPr lang="pt-BR" altLang="zh-CN" b="1" dirty="0">
                <a:solidFill>
                  <a:srgbClr val="FF0000"/>
                </a:solidFill>
                <a:latin typeface="Times New Roman" panose="02020603050405020304" pitchFamily="18" charset="0"/>
                <a:cs typeface="Times New Roman" panose="02020603050405020304" pitchFamily="18" charset="0"/>
              </a:rPr>
              <a:t>+ 12 OH</a:t>
            </a:r>
            <a:r>
              <a:rPr lang="pt-BR" altLang="zh-CN" b="1" baseline="30000" dirty="0">
                <a:solidFill>
                  <a:srgbClr val="FF0000"/>
                </a:solidFill>
                <a:latin typeface="Times New Roman" panose="02020603050405020304" pitchFamily="18" charset="0"/>
                <a:cs typeface="Times New Roman" panose="02020603050405020304" pitchFamily="18" charset="0"/>
              </a:rPr>
              <a:t>-</a:t>
            </a:r>
            <a:r>
              <a:rPr lang="pt-BR" altLang="zh-CN" b="1" dirty="0">
                <a:solidFill>
                  <a:srgbClr val="FF0000"/>
                </a:solidFill>
                <a:latin typeface="Times New Roman" panose="02020603050405020304" pitchFamily="18" charset="0"/>
                <a:cs typeface="Times New Roman" panose="02020603050405020304" pitchFamily="18" charset="0"/>
              </a:rPr>
              <a:t>(aq) </a:t>
            </a:r>
            <a:r>
              <a:rPr lang="zh-CN" altLang="en-US"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 2 ClO</a:t>
            </a:r>
            <a:r>
              <a:rPr lang="pt-BR" altLang="zh-CN" baseline="-25000" dirty="0">
                <a:latin typeface="Times New Roman" panose="02020603050405020304" pitchFamily="18" charset="0"/>
                <a:cs typeface="Times New Roman" panose="02020603050405020304" pitchFamily="18" charset="0"/>
              </a:rPr>
              <a:t>3</a:t>
            </a:r>
            <a:r>
              <a:rPr lang="pt-BR"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(aq) + 10 e</a:t>
            </a:r>
            <a:r>
              <a:rPr lang="pt-BR" altLang="zh-CN" baseline="30000" dirty="0">
                <a:latin typeface="Times New Roman" panose="02020603050405020304" pitchFamily="18" charset="0"/>
                <a:cs typeface="Times New Roman" panose="02020603050405020304" pitchFamily="18" charset="0"/>
              </a:rPr>
              <a:t>-</a:t>
            </a:r>
            <a:endParaRPr lang="pt-BR" altLang="zh-CN" baseline="30000" dirty="0">
              <a:latin typeface="Times New Roman" panose="02020603050405020304" pitchFamily="18" charset="0"/>
              <a:cs typeface="Times New Roman" panose="02020603050405020304" pitchFamily="18" charset="0"/>
            </a:endParaRPr>
          </a:p>
          <a:p>
            <a:pPr eaLnBrk="1" hangingPunct="1">
              <a:defRPr/>
            </a:pPr>
            <a:r>
              <a:rPr lang="en-US" altLang="zh-CN" sz="2400" dirty="0">
                <a:latin typeface="Times New Roman" panose="02020603050405020304" pitchFamily="18" charset="0"/>
                <a:cs typeface="Times New Roman" panose="02020603050405020304" pitchFamily="18" charset="0"/>
              </a:rPr>
              <a:t>4)</a:t>
            </a:r>
            <a:r>
              <a:rPr lang="en-US" altLang="zh-CN" sz="2400" b="1" dirty="0">
                <a:solidFill>
                  <a:srgbClr val="FF0000"/>
                </a:solidFill>
                <a:latin typeface="Times New Roman" panose="02020603050405020304" pitchFamily="18" charset="0"/>
                <a:cs typeface="Times New Roman" panose="02020603050405020304" pitchFamily="18" charset="0"/>
              </a:rPr>
              <a:t> Add water molecules</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to balance the number of O atoms and H atoms </a:t>
            </a:r>
            <a:r>
              <a:rPr lang="en-US" altLang="zh-CN" sz="2400" dirty="0">
                <a:latin typeface="Times New Roman" panose="02020603050405020304" pitchFamily="18" charset="0"/>
                <a:cs typeface="Times New Roman" panose="02020603050405020304" pitchFamily="18" charset="0"/>
              </a:rPr>
              <a:t>on both side (if needed):</a:t>
            </a:r>
            <a:endParaRPr lang="en-US" altLang="zh-CN" sz="2400"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Cl</a:t>
            </a:r>
            <a:r>
              <a:rPr lang="en-US"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(aq) + 12 OH</a:t>
            </a:r>
            <a:r>
              <a:rPr lang="pt-BR"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(aq</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pt-BR" altLang="zh-CN" dirty="0">
                <a:latin typeface="Times New Roman" panose="02020603050405020304" pitchFamily="18" charset="0"/>
                <a:cs typeface="Times New Roman" panose="02020603050405020304" pitchFamily="18" charset="0"/>
              </a:rPr>
              <a:t>2 ClO</a:t>
            </a:r>
            <a:r>
              <a:rPr lang="pt-BR" altLang="zh-CN" baseline="-25000" dirty="0">
                <a:latin typeface="Times New Roman" panose="02020603050405020304" pitchFamily="18" charset="0"/>
                <a:cs typeface="Times New Roman" panose="02020603050405020304" pitchFamily="18" charset="0"/>
              </a:rPr>
              <a:t>3</a:t>
            </a:r>
            <a:r>
              <a:rPr lang="pt-BR"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(aq) </a:t>
            </a:r>
            <a:r>
              <a:rPr lang="pt-BR" altLang="zh-CN" b="1" dirty="0">
                <a:solidFill>
                  <a:srgbClr val="FF0000"/>
                </a:solidFill>
                <a:latin typeface="Times New Roman" panose="02020603050405020304" pitchFamily="18" charset="0"/>
                <a:cs typeface="Times New Roman" panose="02020603050405020304" pitchFamily="18" charset="0"/>
              </a:rPr>
              <a:t>+ 6 H</a:t>
            </a:r>
            <a:r>
              <a:rPr lang="pt-BR" altLang="zh-CN" b="1" baseline="-25000" dirty="0">
                <a:solidFill>
                  <a:srgbClr val="FF0000"/>
                </a:solidFill>
                <a:latin typeface="Times New Roman" panose="02020603050405020304" pitchFamily="18" charset="0"/>
                <a:cs typeface="Times New Roman" panose="02020603050405020304" pitchFamily="18" charset="0"/>
              </a:rPr>
              <a:t>2</a:t>
            </a:r>
            <a:r>
              <a:rPr lang="pt-BR" altLang="zh-CN" b="1" dirty="0">
                <a:solidFill>
                  <a:srgbClr val="FF0000"/>
                </a:solidFill>
                <a:latin typeface="Times New Roman" panose="02020603050405020304" pitchFamily="18" charset="0"/>
                <a:cs typeface="Times New Roman" panose="02020603050405020304" pitchFamily="18" charset="0"/>
              </a:rPr>
              <a:t>O(l) </a:t>
            </a:r>
            <a:r>
              <a:rPr lang="pt-BR" altLang="zh-CN" dirty="0">
                <a:latin typeface="Times New Roman" panose="02020603050405020304" pitchFamily="18" charset="0"/>
                <a:cs typeface="Times New Roman" panose="02020603050405020304" pitchFamily="18" charset="0"/>
              </a:rPr>
              <a:t>+ 10 e</a:t>
            </a:r>
            <a:r>
              <a:rPr lang="pt-BR" altLang="zh-CN" baseline="30000" dirty="0">
                <a:latin typeface="Times New Roman" panose="02020603050405020304" pitchFamily="18" charset="0"/>
                <a:cs typeface="Times New Roman" panose="02020603050405020304" pitchFamily="18" charset="0"/>
              </a:rPr>
              <a:t>-</a:t>
            </a:r>
            <a:endParaRPr lang="en-US" altLang="zh-CN" baseline="30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98475" y="836295"/>
            <a:ext cx="8147050" cy="4038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850"/>
            <a:ext cx="8229600" cy="708025"/>
          </a:xfrm>
        </p:spPr>
        <p:txBody>
          <a:bodyPr/>
          <a:lstStyle/>
          <a:p>
            <a:r>
              <a:rPr lang="en-US" altLang="zh-CN" sz="4000"/>
              <a:t>Exercise</a:t>
            </a:r>
            <a:endParaRPr lang="zh-CN" altLang="en-US" sz="4000"/>
          </a:p>
        </p:txBody>
      </p:sp>
      <p:sp>
        <p:nvSpPr>
          <p:cNvPr id="3" name="内容占位符 2"/>
          <p:cNvSpPr>
            <a:spLocks noGrp="1"/>
          </p:cNvSpPr>
          <p:nvPr>
            <p:ph idx="1"/>
          </p:nvPr>
        </p:nvSpPr>
        <p:spPr>
          <a:xfrm>
            <a:off x="457200" y="1628775"/>
            <a:ext cx="8229600" cy="4695825"/>
          </a:xfrm>
        </p:spPr>
        <p:txBody>
          <a:bodyPr/>
          <a:lstStyle/>
          <a:p>
            <a:r>
              <a:rPr lang="en-US" altLang="zh-CN" dirty="0">
                <a:latin typeface="Times New Roman" panose="02020603050405020304" pitchFamily="18" charset="0"/>
                <a:cs typeface="Times New Roman" panose="02020603050405020304" pitchFamily="18" charset="0"/>
              </a:rPr>
              <a:t>Construct the half equation of the following process in an basic solution.</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CrO</a:t>
            </a:r>
            <a:r>
              <a:rPr lang="en-US" altLang="zh-CN" baseline="-25000" dirty="0">
                <a:latin typeface="Times New Roman" panose="02020603050405020304" pitchFamily="18" charset="0"/>
                <a:cs typeface="Times New Roman" panose="02020603050405020304" pitchFamily="18" charset="0"/>
              </a:rPr>
              <a:t>4</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Cr(OH)</a:t>
            </a:r>
            <a:r>
              <a:rPr lang="en-US" altLang="zh-CN"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(s)</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a:t>
            </a:r>
            <a:r>
              <a:rPr lang="zh-CN" altLang="en-US" dirty="0">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OH</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(aq)</a:t>
            </a:r>
            <a:endParaRPr lang="en-US" altLang="zh-CN">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S(s)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Check out</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CrO</a:t>
            </a:r>
            <a:r>
              <a:rPr lang="en-US" altLang="zh-CN" baseline="-25000" dirty="0">
                <a:latin typeface="Times New Roman" panose="02020603050405020304" pitchFamily="18" charset="0"/>
                <a:cs typeface="Times New Roman" panose="02020603050405020304" pitchFamily="18" charset="0"/>
              </a:rPr>
              <a:t>4</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+ 4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O(l) + 3 e</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Cr(OH)</a:t>
            </a:r>
            <a:r>
              <a:rPr lang="en-US" altLang="zh-CN"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(s) + 5 OH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+ 2 e</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S(s) + 6 OH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(aq)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(aq) + 3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O(l) + 4 e</a:t>
            </a:r>
            <a:r>
              <a:rPr lang="en-US" altLang="zh-CN" baseline="30000" dirty="0">
                <a:latin typeface="Times New Roman" panose="02020603050405020304" pitchFamily="18" charset="0"/>
                <a:cs typeface="Times New Roman" panose="02020603050405020304" pitchFamily="18" charset="0"/>
              </a:rPr>
              <a:t>-</a:t>
            </a:r>
            <a:endParaRPr lang="en-US" altLang="zh-CN" baseline="30000"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700213"/>
            <a:ext cx="9036050" cy="4824412"/>
          </a:xfrm>
        </p:spPr>
        <p:txBody>
          <a:bodyPr/>
          <a:lstStyle/>
          <a:p>
            <a:pPr eaLnBrk="1" hangingPunct="1"/>
            <a:r>
              <a:rPr lang="en-US" altLang="zh-CN" sz="2800">
                <a:latin typeface="Times New Roman" panose="02020603050405020304" pitchFamily="18" charset="0"/>
                <a:cs typeface="Times New Roman" panose="02020603050405020304" pitchFamily="18" charset="0"/>
              </a:rPr>
              <a:t>When combining the two half equations, </a:t>
            </a:r>
            <a:r>
              <a:rPr lang="en-US" altLang="zh-CN" sz="2800" b="1">
                <a:solidFill>
                  <a:srgbClr val="FF0000"/>
                </a:solidFill>
                <a:latin typeface="Times New Roman" panose="02020603050405020304" pitchFamily="18" charset="0"/>
                <a:cs typeface="Times New Roman" panose="02020603050405020304" pitchFamily="18" charset="0"/>
              </a:rPr>
              <a:t>the electrons in the equations need to be eventually cancelled out</a:t>
            </a:r>
            <a:r>
              <a:rPr lang="en-US" altLang="zh-CN" sz="2800">
                <a:latin typeface="Times New Roman" panose="02020603050405020304" pitchFamily="18" charset="0"/>
                <a:cs typeface="Times New Roman" panose="02020603050405020304" pitchFamily="18" charset="0"/>
              </a:rPr>
              <a:t>.</a:t>
            </a:r>
            <a:endParaRPr lang="en-US" altLang="zh-CN" sz="2800">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E.g.: Construct a balance equation of the redox reaction occurs in an acidic solution:</a:t>
            </a:r>
            <a:endParaRPr lang="en-US" altLang="zh-CN">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Reduction: Cr</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7</a:t>
            </a:r>
            <a:r>
              <a:rPr lang="pt-BR" altLang="zh-CN" baseline="30000">
                <a:latin typeface="Times New Roman" panose="02020603050405020304" pitchFamily="18" charset="0"/>
                <a:cs typeface="Times New Roman" panose="02020603050405020304" pitchFamily="18" charset="0"/>
              </a:rPr>
              <a:t>2</a:t>
            </a:r>
            <a:r>
              <a:rPr lang="en-US" altLang="zh-CN" baseline="30000">
                <a:latin typeface="Times New Roman" panose="02020603050405020304" pitchFamily="18" charset="0"/>
                <a:cs typeface="Times New Roman" panose="02020603050405020304" pitchFamily="18" charset="0"/>
              </a:rPr>
              <a:t>-</a:t>
            </a:r>
            <a:r>
              <a:rPr lang="pt-BR"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 </a:t>
            </a:r>
            <a:r>
              <a:rPr lang="pt-BR" altLang="zh-CN">
                <a:latin typeface="Times New Roman" panose="02020603050405020304" pitchFamily="18" charset="0"/>
                <a:cs typeface="Times New Roman" panose="02020603050405020304" pitchFamily="18" charset="0"/>
              </a:rPr>
              <a:t>Cr</a:t>
            </a:r>
            <a:r>
              <a:rPr lang="pt-BR" altLang="zh-CN" baseline="30000">
                <a:latin typeface="Times New Roman" panose="02020603050405020304" pitchFamily="18" charset="0"/>
                <a:cs typeface="Times New Roman" panose="02020603050405020304" pitchFamily="18" charset="0"/>
              </a:rPr>
              <a:t>3+</a:t>
            </a:r>
            <a:r>
              <a:rPr lang="pt-BR" altLang="zh-CN">
                <a:latin typeface="Times New Roman" panose="02020603050405020304" pitchFamily="18" charset="0"/>
                <a:cs typeface="Times New Roman" panose="02020603050405020304" pitchFamily="18" charset="0"/>
              </a:rPr>
              <a:t>(aq)</a:t>
            </a:r>
            <a:endParaRPr lang="zh-CN" altLang="en-US">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Oxidation: Pb</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(aq)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PbO</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(s)</a:t>
            </a:r>
            <a:endParaRPr lang="en-US" altLang="zh-CN">
              <a:latin typeface="Times New Roman" panose="02020603050405020304" pitchFamily="18" charset="0"/>
              <a:cs typeface="Times New Roman" panose="02020603050405020304" pitchFamily="18" charset="0"/>
            </a:endParaRPr>
          </a:p>
          <a:p>
            <a:pPr eaLnBrk="1" hangingPunct="1"/>
            <a:endParaRPr lang="en-US" altLang="zh-CN">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First, construct the two half equations:</a:t>
            </a:r>
            <a:endParaRPr lang="en-US" altLang="zh-CN">
              <a:latin typeface="Times New Roman" panose="02020603050405020304" pitchFamily="18" charset="0"/>
              <a:cs typeface="Times New Roman" panose="02020603050405020304" pitchFamily="18" charset="0"/>
            </a:endParaRPr>
          </a:p>
          <a:p>
            <a:pPr eaLnBrk="1" hangingPunct="1"/>
            <a:r>
              <a:rPr lang="en-US" altLang="zh-CN" sz="2400">
                <a:latin typeface="Times New Roman" panose="02020603050405020304" pitchFamily="18" charset="0"/>
                <a:cs typeface="Times New Roman" panose="02020603050405020304" pitchFamily="18" charset="0"/>
              </a:rPr>
              <a:t>Reduction: Cr</a:t>
            </a:r>
            <a:r>
              <a:rPr lang="en-US" altLang="zh-CN" sz="2400" baseline="-25000">
                <a:latin typeface="Times New Roman" panose="02020603050405020304" pitchFamily="18" charset="0"/>
                <a:cs typeface="Times New Roman" panose="02020603050405020304" pitchFamily="18" charset="0"/>
              </a:rPr>
              <a:t>2</a:t>
            </a:r>
            <a:r>
              <a:rPr lang="en-US" altLang="zh-CN" sz="2400">
                <a:latin typeface="Times New Roman" panose="02020603050405020304" pitchFamily="18" charset="0"/>
                <a:cs typeface="Times New Roman" panose="02020603050405020304" pitchFamily="18" charset="0"/>
              </a:rPr>
              <a:t>O</a:t>
            </a:r>
            <a:r>
              <a:rPr lang="en-US" altLang="zh-CN" sz="2400" baseline="-25000">
                <a:latin typeface="Times New Roman" panose="02020603050405020304" pitchFamily="18" charset="0"/>
                <a:cs typeface="Times New Roman" panose="02020603050405020304" pitchFamily="18" charset="0"/>
              </a:rPr>
              <a:t>7</a:t>
            </a:r>
            <a:r>
              <a:rPr lang="pt-BR" altLang="zh-CN" sz="2400" baseline="30000">
                <a:latin typeface="Times New Roman" panose="02020603050405020304" pitchFamily="18" charset="0"/>
                <a:cs typeface="Times New Roman" panose="02020603050405020304" pitchFamily="18" charset="0"/>
              </a:rPr>
              <a:t>2</a:t>
            </a:r>
            <a:r>
              <a:rPr lang="en-US" altLang="zh-CN" sz="2400" baseline="30000">
                <a:latin typeface="Times New Roman" panose="02020603050405020304" pitchFamily="18" charset="0"/>
                <a:cs typeface="Times New Roman" panose="02020603050405020304" pitchFamily="18" charset="0"/>
              </a:rPr>
              <a:t>-</a:t>
            </a:r>
            <a:r>
              <a:rPr lang="pt-BR" altLang="zh-CN" sz="2400">
                <a:latin typeface="Times New Roman" panose="02020603050405020304" pitchFamily="18" charset="0"/>
                <a:cs typeface="Times New Roman" panose="02020603050405020304" pitchFamily="18" charset="0"/>
              </a:rPr>
              <a:t>(aq) + 14 H</a:t>
            </a:r>
            <a:r>
              <a:rPr lang="pt-BR" altLang="zh-CN" sz="2400" baseline="30000">
                <a:latin typeface="Times New Roman" panose="02020603050405020304" pitchFamily="18" charset="0"/>
                <a:cs typeface="Times New Roman" panose="02020603050405020304" pitchFamily="18" charset="0"/>
              </a:rPr>
              <a:t>+</a:t>
            </a:r>
            <a:r>
              <a:rPr lang="pt-BR" altLang="zh-CN" sz="2400">
                <a:latin typeface="Times New Roman" panose="02020603050405020304" pitchFamily="18" charset="0"/>
                <a:cs typeface="Times New Roman" panose="02020603050405020304" pitchFamily="18" charset="0"/>
              </a:rPr>
              <a:t>(aq) + 6 e</a:t>
            </a:r>
            <a:r>
              <a:rPr lang="en-US" altLang="zh-CN" sz="2400" baseline="30000">
                <a:latin typeface="Times New Roman" panose="02020603050405020304" pitchFamily="18" charset="0"/>
                <a:cs typeface="Times New Roman" panose="02020603050405020304" pitchFamily="18" charset="0"/>
              </a:rPr>
              <a:t>-</a:t>
            </a:r>
            <a:r>
              <a:rPr lang="pt-BR"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 </a:t>
            </a:r>
            <a:r>
              <a:rPr lang="pt-BR" altLang="zh-CN" sz="2400">
                <a:latin typeface="Times New Roman" panose="02020603050405020304" pitchFamily="18" charset="0"/>
                <a:cs typeface="Times New Roman" panose="02020603050405020304" pitchFamily="18" charset="0"/>
              </a:rPr>
              <a:t>2 Cr</a:t>
            </a:r>
            <a:r>
              <a:rPr lang="pt-BR" altLang="zh-CN" sz="2400" baseline="30000">
                <a:latin typeface="Times New Roman" panose="02020603050405020304" pitchFamily="18" charset="0"/>
                <a:cs typeface="Times New Roman" panose="02020603050405020304" pitchFamily="18" charset="0"/>
              </a:rPr>
              <a:t>3+</a:t>
            </a:r>
            <a:r>
              <a:rPr lang="pt-BR" altLang="zh-CN" sz="2400">
                <a:latin typeface="Times New Roman" panose="02020603050405020304" pitchFamily="18" charset="0"/>
                <a:cs typeface="Times New Roman" panose="02020603050405020304" pitchFamily="18" charset="0"/>
              </a:rPr>
              <a:t>(aq) + 7 H</a:t>
            </a:r>
            <a:r>
              <a:rPr lang="pt-BR" altLang="zh-CN" sz="2400" baseline="-25000">
                <a:latin typeface="Times New Roman" panose="02020603050405020304" pitchFamily="18" charset="0"/>
                <a:cs typeface="Times New Roman" panose="02020603050405020304" pitchFamily="18" charset="0"/>
              </a:rPr>
              <a:t>2</a:t>
            </a:r>
            <a:r>
              <a:rPr lang="pt-BR" altLang="zh-CN" sz="2400">
                <a:latin typeface="Times New Roman" panose="02020603050405020304" pitchFamily="18" charset="0"/>
                <a:cs typeface="Times New Roman" panose="02020603050405020304" pitchFamily="18" charset="0"/>
              </a:rPr>
              <a:t>O(l)</a:t>
            </a:r>
            <a:endParaRPr lang="zh-CN" altLang="en-US" sz="2400">
              <a:latin typeface="Times New Roman" panose="02020603050405020304" pitchFamily="18" charset="0"/>
              <a:cs typeface="Times New Roman" panose="02020603050405020304" pitchFamily="18" charset="0"/>
            </a:endParaRPr>
          </a:p>
          <a:p>
            <a:pPr eaLnBrk="1" hangingPunct="1"/>
            <a:r>
              <a:rPr lang="en-US" altLang="zh-CN" sz="2400">
                <a:latin typeface="Times New Roman" panose="02020603050405020304" pitchFamily="18" charset="0"/>
                <a:cs typeface="Times New Roman" panose="02020603050405020304" pitchFamily="18" charset="0"/>
              </a:rPr>
              <a:t>Oxidation: Pb</a:t>
            </a:r>
            <a:r>
              <a:rPr lang="en-US" altLang="zh-CN" sz="2400" baseline="30000">
                <a:latin typeface="Times New Roman" panose="02020603050405020304" pitchFamily="18" charset="0"/>
                <a:cs typeface="Times New Roman" panose="02020603050405020304" pitchFamily="18" charset="0"/>
              </a:rPr>
              <a:t>2+</a:t>
            </a:r>
            <a:r>
              <a:rPr lang="en-US" altLang="zh-CN" sz="2400">
                <a:latin typeface="Times New Roman" panose="02020603050405020304" pitchFamily="18" charset="0"/>
                <a:cs typeface="Times New Roman" panose="02020603050405020304" pitchFamily="18" charset="0"/>
              </a:rPr>
              <a:t>(aq) + 2 H</a:t>
            </a:r>
            <a:r>
              <a:rPr lang="en-US" altLang="zh-CN" sz="2400" baseline="-25000">
                <a:latin typeface="Times New Roman" panose="02020603050405020304" pitchFamily="18" charset="0"/>
                <a:cs typeface="Times New Roman" panose="02020603050405020304" pitchFamily="18" charset="0"/>
              </a:rPr>
              <a:t>2</a:t>
            </a:r>
            <a:r>
              <a:rPr lang="en-US" altLang="zh-CN" sz="2400">
                <a:latin typeface="Times New Roman" panose="02020603050405020304" pitchFamily="18" charset="0"/>
                <a:cs typeface="Times New Roman" panose="02020603050405020304" pitchFamily="18" charset="0"/>
              </a:rPr>
              <a:t>O(l) </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PbO</a:t>
            </a:r>
            <a:r>
              <a:rPr lang="en-US" altLang="zh-CN" sz="2400" baseline="-25000">
                <a:latin typeface="Times New Roman" panose="02020603050405020304" pitchFamily="18" charset="0"/>
                <a:cs typeface="Times New Roman" panose="02020603050405020304" pitchFamily="18" charset="0"/>
              </a:rPr>
              <a:t>2</a:t>
            </a:r>
            <a:r>
              <a:rPr lang="en-US" altLang="zh-CN" sz="2400">
                <a:latin typeface="Times New Roman" panose="02020603050405020304" pitchFamily="18" charset="0"/>
                <a:cs typeface="Times New Roman" panose="02020603050405020304" pitchFamily="18" charset="0"/>
              </a:rPr>
              <a:t>(s) + 4 H</a:t>
            </a:r>
            <a:r>
              <a:rPr lang="en-US" altLang="zh-CN" sz="2400" baseline="300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(aq) + 2 e</a:t>
            </a:r>
            <a:r>
              <a:rPr lang="en-US" altLang="zh-CN" sz="2400" baseline="30000">
                <a:latin typeface="Times New Roman" panose="02020603050405020304" pitchFamily="18" charset="0"/>
                <a:cs typeface="Times New Roman" panose="02020603050405020304" pitchFamily="18" charset="0"/>
              </a:rPr>
              <a:t>-</a:t>
            </a:r>
            <a:endParaRPr lang="en-US" altLang="zh-CN" sz="2400" baseline="30000">
              <a:latin typeface="Times New Roman" panose="02020603050405020304" pitchFamily="18" charset="0"/>
              <a:cs typeface="Times New Roman" panose="02020603050405020304" pitchFamily="18" charset="0"/>
            </a:endParaRPr>
          </a:p>
        </p:txBody>
      </p:sp>
      <p:sp>
        <p:nvSpPr>
          <p:cNvPr id="4" name="标题 1"/>
          <p:cNvSpPr>
            <a:spLocks noGrp="1"/>
          </p:cNvSpPr>
          <p:nvPr>
            <p:ph type="title"/>
          </p:nvPr>
        </p:nvSpPr>
        <p:spPr>
          <a:xfrm>
            <a:off x="468313" y="404813"/>
            <a:ext cx="8229600" cy="1295400"/>
          </a:xfrm>
        </p:spPr>
        <p:txBody>
          <a:bodyPr/>
          <a:lstStyle/>
          <a:p>
            <a:pPr eaLnBrk="1" hangingPunct="1"/>
            <a:r>
              <a:rPr lang="en-US" altLang="zh-CN" sz="4000" dirty="0"/>
              <a:t>Balancing Redox reaction using half equations</a:t>
            </a:r>
            <a:endParaRPr lang="zh-CN" alt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692150"/>
            <a:ext cx="8677275" cy="5632450"/>
          </a:xfrm>
        </p:spPr>
        <p:txBody>
          <a:bodyPr/>
          <a:lstStyle/>
          <a:p>
            <a:pPr eaLnBrk="1" hangingPunct="1">
              <a:defRPr/>
            </a:pPr>
            <a:r>
              <a:rPr lang="en-US" altLang="zh-CN" b="1" dirty="0">
                <a:solidFill>
                  <a:srgbClr val="FF0000"/>
                </a:solidFill>
                <a:latin typeface="Times New Roman" panose="02020603050405020304" pitchFamily="18" charset="0"/>
                <a:cs typeface="Times New Roman" panose="02020603050405020304" pitchFamily="18" charset="0"/>
              </a:rPr>
              <a:t>Multiply ALL the coefficients</a:t>
            </a:r>
            <a:r>
              <a:rPr lang="en-US" altLang="zh-CN" dirty="0">
                <a:latin typeface="Times New Roman" panose="02020603050405020304" pitchFamily="18" charset="0"/>
                <a:cs typeface="Times New Roman" panose="02020603050405020304" pitchFamily="18" charset="0"/>
              </a:rPr>
              <a:t> of one or both of the half equations by (different) whole number(s) to make the number of electrons in both equations become the same:</a:t>
            </a:r>
            <a:endParaRPr lang="en-US" altLang="zh-CN" dirty="0">
              <a:latin typeface="Times New Roman" panose="02020603050405020304" pitchFamily="18" charset="0"/>
              <a:cs typeface="Times New Roman" panose="02020603050405020304" pitchFamily="18" charset="0"/>
            </a:endParaRPr>
          </a:p>
          <a:p>
            <a:pPr lvl="1" eaLnBrk="1" hangingPunct="1">
              <a:defRPr/>
            </a:pPr>
            <a:r>
              <a:rPr lang="en-US" altLang="zh-CN" sz="2200" dirty="0">
                <a:latin typeface="Times New Roman" panose="02020603050405020304" pitchFamily="18" charset="0"/>
                <a:cs typeface="Times New Roman" panose="02020603050405020304" pitchFamily="18" charset="0"/>
              </a:rPr>
              <a:t>Reduction: Cr</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O</a:t>
            </a:r>
            <a:r>
              <a:rPr lang="en-US" altLang="zh-CN" sz="2200" baseline="-25000" dirty="0">
                <a:latin typeface="Times New Roman" panose="02020603050405020304" pitchFamily="18" charset="0"/>
                <a:cs typeface="Times New Roman" panose="02020603050405020304" pitchFamily="18" charset="0"/>
              </a:rPr>
              <a:t>7</a:t>
            </a:r>
            <a:r>
              <a:rPr lang="pt-BR" altLang="zh-CN" sz="2200" baseline="30000" dirty="0">
                <a:latin typeface="Times New Roman" panose="02020603050405020304" pitchFamily="18" charset="0"/>
                <a:cs typeface="Times New Roman" panose="02020603050405020304" pitchFamily="18" charset="0"/>
              </a:rPr>
              <a:t>2</a:t>
            </a:r>
            <a:r>
              <a:rPr lang="en-US" altLang="zh-CN" sz="2200" baseline="30000" dirty="0">
                <a:latin typeface="Times New Roman" panose="02020603050405020304" pitchFamily="18" charset="0"/>
                <a:cs typeface="Times New Roman" panose="02020603050405020304" pitchFamily="18" charset="0"/>
              </a:rPr>
              <a:t>-</a:t>
            </a:r>
            <a:r>
              <a:rPr lang="pt-BR" altLang="zh-CN" sz="2200" dirty="0">
                <a:latin typeface="Times New Roman" panose="02020603050405020304" pitchFamily="18" charset="0"/>
                <a:cs typeface="Times New Roman" panose="02020603050405020304" pitchFamily="18" charset="0"/>
              </a:rPr>
              <a:t>(aq) + 14 H</a:t>
            </a:r>
            <a:r>
              <a:rPr lang="pt-BR" altLang="zh-CN" sz="2200" baseline="30000" dirty="0">
                <a:latin typeface="Times New Roman" panose="02020603050405020304" pitchFamily="18" charset="0"/>
                <a:cs typeface="Times New Roman" panose="02020603050405020304" pitchFamily="18" charset="0"/>
              </a:rPr>
              <a:t>+</a:t>
            </a:r>
            <a:r>
              <a:rPr lang="pt-BR" altLang="zh-CN" sz="2200" dirty="0">
                <a:latin typeface="Times New Roman" panose="02020603050405020304" pitchFamily="18" charset="0"/>
                <a:cs typeface="Times New Roman" panose="02020603050405020304" pitchFamily="18" charset="0"/>
              </a:rPr>
              <a:t>(aq) + </a:t>
            </a:r>
            <a:r>
              <a:rPr lang="pt-BR" altLang="zh-CN" sz="2200" b="1" dirty="0">
                <a:solidFill>
                  <a:srgbClr val="FF0000"/>
                </a:solidFill>
                <a:latin typeface="Times New Roman" panose="02020603050405020304" pitchFamily="18" charset="0"/>
                <a:cs typeface="Times New Roman" panose="02020603050405020304" pitchFamily="18" charset="0"/>
              </a:rPr>
              <a:t>6 e</a:t>
            </a:r>
            <a:r>
              <a:rPr lang="en-US" altLang="zh-CN" sz="2200" b="1" baseline="30000" dirty="0">
                <a:solidFill>
                  <a:srgbClr val="FF0000"/>
                </a:solidFill>
                <a:latin typeface="Times New Roman" panose="02020603050405020304" pitchFamily="18" charset="0"/>
                <a:cs typeface="Times New Roman" panose="02020603050405020304" pitchFamily="18" charset="0"/>
              </a:rPr>
              <a:t>-</a:t>
            </a:r>
            <a:r>
              <a:rPr lang="pt-BR"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pt-BR" altLang="zh-CN" sz="2200" dirty="0">
                <a:latin typeface="Times New Roman" panose="02020603050405020304" pitchFamily="18" charset="0"/>
                <a:cs typeface="Times New Roman" panose="02020603050405020304" pitchFamily="18" charset="0"/>
              </a:rPr>
              <a:t>2 Cr</a:t>
            </a:r>
            <a:r>
              <a:rPr lang="pt-BR" altLang="zh-CN" sz="2200" baseline="30000" dirty="0">
                <a:latin typeface="Times New Roman" panose="02020603050405020304" pitchFamily="18" charset="0"/>
                <a:cs typeface="Times New Roman" panose="02020603050405020304" pitchFamily="18" charset="0"/>
              </a:rPr>
              <a:t>3+</a:t>
            </a:r>
            <a:r>
              <a:rPr lang="pt-BR" altLang="zh-CN" sz="2200" dirty="0">
                <a:latin typeface="Times New Roman" panose="02020603050405020304" pitchFamily="18" charset="0"/>
                <a:cs typeface="Times New Roman" panose="02020603050405020304" pitchFamily="18" charset="0"/>
              </a:rPr>
              <a:t>(aq) + 7 H</a:t>
            </a:r>
            <a:r>
              <a:rPr lang="pt-BR" altLang="zh-CN" sz="2200" baseline="-25000" dirty="0">
                <a:latin typeface="Times New Roman" panose="02020603050405020304" pitchFamily="18" charset="0"/>
                <a:cs typeface="Times New Roman" panose="02020603050405020304" pitchFamily="18" charset="0"/>
              </a:rPr>
              <a:t>2</a:t>
            </a:r>
            <a:r>
              <a:rPr lang="pt-BR" altLang="zh-CN" sz="2200" dirty="0">
                <a:latin typeface="Times New Roman" panose="02020603050405020304" pitchFamily="18" charset="0"/>
                <a:cs typeface="Times New Roman" panose="02020603050405020304" pitchFamily="18" charset="0"/>
              </a:rPr>
              <a:t>O(l)</a:t>
            </a:r>
            <a:endParaRPr lang="zh-CN" altLang="en-US" sz="2200" dirty="0">
              <a:latin typeface="Times New Roman" panose="02020603050405020304" pitchFamily="18" charset="0"/>
              <a:cs typeface="Times New Roman" panose="02020603050405020304" pitchFamily="18" charset="0"/>
            </a:endParaRPr>
          </a:p>
          <a:p>
            <a:pPr lvl="1" eaLnBrk="1" hangingPunct="1">
              <a:defRPr/>
            </a:pPr>
            <a:r>
              <a:rPr lang="en-US" altLang="zh-CN" sz="2200" dirty="0">
                <a:latin typeface="Times New Roman" panose="02020603050405020304" pitchFamily="18" charset="0"/>
                <a:cs typeface="Times New Roman" panose="02020603050405020304" pitchFamily="18" charset="0"/>
              </a:rPr>
              <a:t>Oxidation:  </a:t>
            </a:r>
            <a:r>
              <a:rPr lang="en-US" altLang="zh-CN" sz="2200" b="1" dirty="0">
                <a:solidFill>
                  <a:srgbClr val="FF0000"/>
                </a:solidFill>
                <a:latin typeface="Times New Roman" panose="02020603050405020304" pitchFamily="18" charset="0"/>
                <a:cs typeface="Times New Roman" panose="02020603050405020304" pitchFamily="18" charset="0"/>
              </a:rPr>
              <a:t>3</a:t>
            </a:r>
            <a:r>
              <a:rPr lang="en-US" altLang="zh-CN" sz="2200" dirty="0">
                <a:latin typeface="Times New Roman" panose="02020603050405020304" pitchFamily="18" charset="0"/>
                <a:cs typeface="Times New Roman" panose="02020603050405020304" pitchFamily="18" charset="0"/>
              </a:rPr>
              <a:t> Pb</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(aq) + </a:t>
            </a:r>
            <a:r>
              <a:rPr lang="en-US" altLang="zh-CN" sz="2200" b="1" dirty="0">
                <a:solidFill>
                  <a:srgbClr val="FF0000"/>
                </a:solidFill>
                <a:latin typeface="Times New Roman" panose="02020603050405020304" pitchFamily="18" charset="0"/>
                <a:cs typeface="Times New Roman" panose="02020603050405020304" pitchFamily="18" charset="0"/>
              </a:rPr>
              <a:t>6</a:t>
            </a:r>
            <a:r>
              <a:rPr lang="en-US" altLang="zh-CN" sz="2200" dirty="0">
                <a:latin typeface="Times New Roman" panose="02020603050405020304" pitchFamily="18" charset="0"/>
                <a:cs typeface="Times New Roman" panose="02020603050405020304" pitchFamily="18" charset="0"/>
              </a:rPr>
              <a:t> H</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O(l) </a:t>
            </a:r>
            <a:r>
              <a:rPr lang="zh-CN" altLang="en-US" sz="2200" dirty="0">
                <a:latin typeface="Times New Roman" panose="02020603050405020304" pitchFamily="18" charset="0"/>
                <a:cs typeface="Times New Roman" panose="02020603050405020304" pitchFamily="18" charset="0"/>
              </a:rPr>
              <a:t>→ </a:t>
            </a:r>
            <a:r>
              <a:rPr lang="en-US" altLang="zh-CN" sz="2200" b="1" dirty="0">
                <a:solidFill>
                  <a:srgbClr val="FF0000"/>
                </a:solidFill>
                <a:latin typeface="Times New Roman" panose="02020603050405020304" pitchFamily="18" charset="0"/>
                <a:cs typeface="Times New Roman" panose="02020603050405020304" pitchFamily="18" charset="0"/>
              </a:rPr>
              <a:t>3</a:t>
            </a:r>
            <a:r>
              <a:rPr lang="en-US" altLang="zh-CN" sz="2200" dirty="0">
                <a:latin typeface="Times New Roman" panose="02020603050405020304" pitchFamily="18" charset="0"/>
                <a:cs typeface="Times New Roman" panose="02020603050405020304" pitchFamily="18" charset="0"/>
              </a:rPr>
              <a:t> PbO</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(s) + </a:t>
            </a:r>
            <a:r>
              <a:rPr lang="en-US" altLang="zh-CN" sz="2200" b="1" dirty="0">
                <a:solidFill>
                  <a:srgbClr val="FF0000"/>
                </a:solidFill>
                <a:latin typeface="Times New Roman" panose="02020603050405020304" pitchFamily="18" charset="0"/>
                <a:cs typeface="Times New Roman" panose="02020603050405020304" pitchFamily="18" charset="0"/>
              </a:rPr>
              <a:t>12</a:t>
            </a:r>
            <a:r>
              <a:rPr lang="en-US" altLang="zh-CN" sz="2200" dirty="0">
                <a:latin typeface="Times New Roman" panose="02020603050405020304" pitchFamily="18" charset="0"/>
                <a:cs typeface="Times New Roman" panose="02020603050405020304" pitchFamily="18" charset="0"/>
              </a:rPr>
              <a:t> H</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(aq) + </a:t>
            </a:r>
            <a:r>
              <a:rPr lang="en-US" altLang="zh-CN" sz="2200" b="1" dirty="0">
                <a:solidFill>
                  <a:srgbClr val="FF0000"/>
                </a:solidFill>
                <a:latin typeface="Times New Roman" panose="02020603050405020304" pitchFamily="18" charset="0"/>
                <a:cs typeface="Times New Roman" panose="02020603050405020304" pitchFamily="18" charset="0"/>
              </a:rPr>
              <a:t>6 e</a:t>
            </a:r>
            <a:r>
              <a:rPr lang="en-US" altLang="zh-CN" sz="2200" b="1" baseline="30000" dirty="0">
                <a:solidFill>
                  <a:srgbClr val="FF0000"/>
                </a:solidFill>
                <a:latin typeface="Times New Roman" panose="02020603050405020304" pitchFamily="18" charset="0"/>
                <a:cs typeface="Times New Roman" panose="02020603050405020304" pitchFamily="18" charset="0"/>
              </a:rPr>
              <a:t>-</a:t>
            </a:r>
            <a:endParaRPr lang="en-US" altLang="zh-CN" sz="2200" b="1" baseline="30000" dirty="0">
              <a:solidFill>
                <a:srgbClr val="FF0000"/>
              </a:solidFill>
              <a:latin typeface="Times New Roman" panose="02020603050405020304" pitchFamily="18" charset="0"/>
              <a:cs typeface="Times New Roman" panose="02020603050405020304" pitchFamily="18" charset="0"/>
            </a:endParaRPr>
          </a:p>
          <a:p>
            <a:pPr eaLnBrk="1" hangingPunct="1">
              <a:defRPr/>
            </a:pPr>
            <a:r>
              <a:rPr lang="en-US" altLang="zh-CN" b="1" dirty="0">
                <a:solidFill>
                  <a:srgbClr val="FF0000"/>
                </a:solidFill>
                <a:latin typeface="Times New Roman" panose="02020603050405020304" pitchFamily="18" charset="0"/>
                <a:cs typeface="Times New Roman" panose="02020603050405020304" pitchFamily="18" charset="0"/>
              </a:rPr>
              <a:t>Add the two half equations together with the cancellation of electrons </a:t>
            </a:r>
            <a:r>
              <a:rPr lang="en-US" altLang="zh-CN" dirty="0">
                <a:latin typeface="Times New Roman" panose="02020603050405020304" pitchFamily="18" charset="0"/>
                <a:cs typeface="Times New Roman" panose="02020603050405020304" pitchFamily="18" charset="0"/>
              </a:rPr>
              <a:t>to get full equation.</a:t>
            </a:r>
            <a:endParaRPr lang="en-US" altLang="zh-CN" dirty="0">
              <a:latin typeface="Times New Roman" panose="02020603050405020304" pitchFamily="18" charset="0"/>
              <a:cs typeface="Times New Roman" panose="02020603050405020304" pitchFamily="18" charset="0"/>
            </a:endParaRPr>
          </a:p>
          <a:p>
            <a:pPr marL="547370" lvl="2" indent="-273050" eaLnBrk="1" hangingPunct="1">
              <a:buClr>
                <a:srgbClr val="0BD0D9"/>
              </a:buClr>
              <a:buSzPct val="95000"/>
              <a:defRPr/>
            </a:pPr>
            <a:r>
              <a:rPr lang="en-US" altLang="zh-CN" sz="2400" dirty="0">
                <a:latin typeface="Times New Roman" panose="02020603050405020304" pitchFamily="18" charset="0"/>
                <a:cs typeface="Times New Roman" panose="02020603050405020304" pitchFamily="18" charset="0"/>
              </a:rPr>
              <a:t>Cr</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O</a:t>
            </a:r>
            <a:r>
              <a:rPr lang="en-US" altLang="zh-CN" sz="2400" baseline="-25000" dirty="0">
                <a:latin typeface="Times New Roman" panose="02020603050405020304" pitchFamily="18" charset="0"/>
                <a:cs typeface="Times New Roman" panose="02020603050405020304" pitchFamily="18" charset="0"/>
              </a:rPr>
              <a:t>7</a:t>
            </a:r>
            <a:r>
              <a:rPr lang="pt-BR" altLang="zh-CN" sz="2400" baseline="30000" dirty="0">
                <a:latin typeface="Times New Roman" panose="02020603050405020304" pitchFamily="18" charset="0"/>
                <a:cs typeface="Times New Roman" panose="02020603050405020304" pitchFamily="18" charset="0"/>
              </a:rPr>
              <a:t>2</a:t>
            </a:r>
            <a:r>
              <a:rPr lang="en-US" altLang="zh-CN" sz="2400" baseline="30000" dirty="0">
                <a:latin typeface="Times New Roman" panose="02020603050405020304" pitchFamily="18" charset="0"/>
                <a:cs typeface="Times New Roman" panose="02020603050405020304" pitchFamily="18" charset="0"/>
              </a:rPr>
              <a:t>-</a:t>
            </a:r>
            <a:r>
              <a:rPr lang="pt-BR" altLang="zh-CN" sz="2400" dirty="0">
                <a:latin typeface="Times New Roman" panose="02020603050405020304" pitchFamily="18" charset="0"/>
                <a:cs typeface="Times New Roman" panose="02020603050405020304" pitchFamily="18" charset="0"/>
              </a:rPr>
              <a:t>(aq) + </a:t>
            </a:r>
            <a:r>
              <a:rPr lang="pt-BR" altLang="zh-CN" sz="2400" b="1" dirty="0">
                <a:solidFill>
                  <a:srgbClr val="FF0000"/>
                </a:solidFill>
                <a:latin typeface="Times New Roman" panose="02020603050405020304" pitchFamily="18" charset="0"/>
                <a:cs typeface="Times New Roman" panose="02020603050405020304" pitchFamily="18" charset="0"/>
              </a:rPr>
              <a:t>14 H</a:t>
            </a:r>
            <a:r>
              <a:rPr lang="pt-BR" altLang="zh-CN" sz="2400" b="1" baseline="30000" dirty="0">
                <a:solidFill>
                  <a:srgbClr val="FF0000"/>
                </a:solidFill>
                <a:latin typeface="Times New Roman" panose="02020603050405020304" pitchFamily="18" charset="0"/>
                <a:cs typeface="Times New Roman" panose="02020603050405020304" pitchFamily="18" charset="0"/>
              </a:rPr>
              <a:t>+</a:t>
            </a:r>
            <a:r>
              <a:rPr lang="pt-BR" altLang="zh-CN" sz="2400" dirty="0">
                <a:latin typeface="Times New Roman" panose="02020603050405020304" pitchFamily="18" charset="0"/>
                <a:cs typeface="Times New Roman" panose="02020603050405020304" pitchFamily="18" charset="0"/>
              </a:rPr>
              <a:t>(aq) + 3 Pb</a:t>
            </a:r>
            <a:r>
              <a:rPr lang="en-US" altLang="zh-CN" sz="2400" baseline="30000" dirty="0">
                <a:latin typeface="Times New Roman" panose="02020603050405020304" pitchFamily="18" charset="0"/>
                <a:cs typeface="Times New Roman" panose="02020603050405020304" pitchFamily="18" charset="0"/>
              </a:rPr>
              <a:t>2+</a:t>
            </a:r>
            <a:r>
              <a:rPr lang="pt-BR" altLang="zh-CN" sz="2400" dirty="0">
                <a:latin typeface="Times New Roman" panose="02020603050405020304" pitchFamily="18" charset="0"/>
                <a:cs typeface="Times New Roman" panose="02020603050405020304" pitchFamily="18" charset="0"/>
              </a:rPr>
              <a:t>(aq</a:t>
            </a:r>
            <a:r>
              <a:rPr lang="en-US" altLang="zh-CN" sz="2400" dirty="0">
                <a:latin typeface="Times New Roman" panose="02020603050405020304" pitchFamily="18" charset="0"/>
                <a:cs typeface="Times New Roman" panose="02020603050405020304" pitchFamily="18" charset="0"/>
              </a:rPr>
              <a:t>) </a:t>
            </a:r>
            <a:r>
              <a:rPr lang="pt-BR" altLang="zh-CN" sz="2400" dirty="0">
                <a:latin typeface="Times New Roman" panose="02020603050405020304" pitchFamily="18" charset="0"/>
                <a:cs typeface="Times New Roman" panose="02020603050405020304" pitchFamily="18" charset="0"/>
              </a:rPr>
              <a:t>+ </a:t>
            </a:r>
            <a:r>
              <a:rPr lang="pt-BR" altLang="zh-CN" sz="2400" b="1" dirty="0">
                <a:solidFill>
                  <a:srgbClr val="FF0000"/>
                </a:solidFill>
                <a:latin typeface="Times New Roman" panose="02020603050405020304" pitchFamily="18" charset="0"/>
                <a:cs typeface="Times New Roman" panose="02020603050405020304" pitchFamily="18" charset="0"/>
              </a:rPr>
              <a:t>6 H</a:t>
            </a:r>
            <a:r>
              <a:rPr lang="pt-BR" altLang="zh-CN" sz="2400" b="1" baseline="-25000" dirty="0">
                <a:solidFill>
                  <a:srgbClr val="FF0000"/>
                </a:solidFill>
                <a:latin typeface="Times New Roman" panose="02020603050405020304" pitchFamily="18" charset="0"/>
                <a:cs typeface="Times New Roman" panose="02020603050405020304" pitchFamily="18" charset="0"/>
              </a:rPr>
              <a:t>2</a:t>
            </a:r>
            <a:r>
              <a:rPr lang="pt-BR" altLang="zh-CN" sz="2400" b="1" dirty="0">
                <a:solidFill>
                  <a:srgbClr val="FF0000"/>
                </a:solidFill>
                <a:latin typeface="Times New Roman" panose="02020603050405020304" pitchFamily="18" charset="0"/>
                <a:cs typeface="Times New Roman" panose="02020603050405020304" pitchFamily="18" charset="0"/>
              </a:rPr>
              <a:t>O</a:t>
            </a:r>
            <a:r>
              <a:rPr lang="pt-BR" altLang="zh-CN" sz="2400" dirty="0">
                <a:latin typeface="Times New Roman" panose="02020603050405020304" pitchFamily="18" charset="0"/>
                <a:cs typeface="Times New Roman" panose="02020603050405020304" pitchFamily="18" charset="0"/>
              </a:rPr>
              <a:t>(l) </a:t>
            </a:r>
            <a:endParaRPr lang="pt-BR" altLang="zh-CN" sz="2400" dirty="0">
              <a:latin typeface="Times New Roman" panose="02020603050405020304" pitchFamily="18" charset="0"/>
              <a:cs typeface="Times New Roman" panose="02020603050405020304" pitchFamily="18" charset="0"/>
            </a:endParaRPr>
          </a:p>
          <a:p>
            <a:pPr marL="0" lvl="1" indent="0" eaLnBrk="1" hangingPunct="1">
              <a:buClr>
                <a:srgbClr val="0BD0D9"/>
              </a:buClr>
              <a:buSzPct val="95000"/>
              <a:buFont typeface="Wingdings 2" panose="05020102010507070707" pitchFamily="18" charset="2"/>
              <a:buNone/>
              <a:defRPr/>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pt-BR" altLang="zh-CN" dirty="0">
                <a:latin typeface="Times New Roman" panose="02020603050405020304" pitchFamily="18" charset="0"/>
                <a:cs typeface="Times New Roman" panose="02020603050405020304" pitchFamily="18" charset="0"/>
              </a:rPr>
              <a:t>2 Cr</a:t>
            </a:r>
            <a:r>
              <a:rPr lang="pt-BR" altLang="zh-CN" baseline="30000" dirty="0">
                <a:latin typeface="Times New Roman" panose="02020603050405020304" pitchFamily="18" charset="0"/>
                <a:cs typeface="Times New Roman" panose="02020603050405020304" pitchFamily="18" charset="0"/>
              </a:rPr>
              <a:t>3+</a:t>
            </a:r>
            <a:r>
              <a:rPr lang="pt-BR" altLang="zh-CN" dirty="0">
                <a:latin typeface="Times New Roman" panose="02020603050405020304" pitchFamily="18" charset="0"/>
                <a:cs typeface="Times New Roman" panose="02020603050405020304" pitchFamily="18" charset="0"/>
              </a:rPr>
              <a:t>(aq) + 3 PbO</a:t>
            </a:r>
            <a:r>
              <a:rPr lang="pt-BR"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(aq) + </a:t>
            </a:r>
            <a:r>
              <a:rPr lang="pt-BR" altLang="zh-CN" b="1" dirty="0">
                <a:solidFill>
                  <a:srgbClr val="FF0000"/>
                </a:solidFill>
                <a:latin typeface="Times New Roman" panose="02020603050405020304" pitchFamily="18" charset="0"/>
                <a:cs typeface="Times New Roman" panose="02020603050405020304" pitchFamily="18" charset="0"/>
              </a:rPr>
              <a:t>7 H</a:t>
            </a:r>
            <a:r>
              <a:rPr lang="pt-BR" altLang="zh-CN" b="1" baseline="-25000" dirty="0">
                <a:solidFill>
                  <a:srgbClr val="FF0000"/>
                </a:solidFill>
                <a:latin typeface="Times New Roman" panose="02020603050405020304" pitchFamily="18" charset="0"/>
                <a:cs typeface="Times New Roman" panose="02020603050405020304" pitchFamily="18" charset="0"/>
              </a:rPr>
              <a:t>2</a:t>
            </a:r>
            <a:r>
              <a:rPr lang="pt-BR" altLang="zh-CN" b="1" dirty="0">
                <a:solidFill>
                  <a:srgbClr val="FF0000"/>
                </a:solidFill>
                <a:latin typeface="Times New Roman" panose="02020603050405020304" pitchFamily="18" charset="0"/>
                <a:cs typeface="Times New Roman" panose="02020603050405020304" pitchFamily="18" charset="0"/>
              </a:rPr>
              <a:t>O</a:t>
            </a:r>
            <a:r>
              <a:rPr lang="pt-BR" altLang="zh-CN" dirty="0">
                <a:latin typeface="Times New Roman" panose="02020603050405020304" pitchFamily="18" charset="0"/>
                <a:cs typeface="Times New Roman" panose="02020603050405020304" pitchFamily="18" charset="0"/>
              </a:rPr>
              <a:t>(l) + </a:t>
            </a:r>
            <a:r>
              <a:rPr lang="pt-BR" altLang="zh-CN" b="1" dirty="0">
                <a:solidFill>
                  <a:srgbClr val="FF0000"/>
                </a:solidFill>
                <a:latin typeface="Times New Roman" panose="02020603050405020304" pitchFamily="18" charset="0"/>
                <a:cs typeface="Times New Roman" panose="02020603050405020304" pitchFamily="18" charset="0"/>
              </a:rPr>
              <a:t>12 H</a:t>
            </a:r>
            <a:r>
              <a:rPr lang="pt-BR" altLang="zh-CN" b="1" baseline="30000" dirty="0">
                <a:solidFill>
                  <a:srgbClr val="FF0000"/>
                </a:solidFill>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(aq)</a:t>
            </a:r>
            <a:endParaRPr lang="pt-BR" altLang="zh-CN" baseline="30000" dirty="0">
              <a:latin typeface="Times New Roman" panose="02020603050405020304" pitchFamily="18" charset="0"/>
              <a:cs typeface="Times New Roman" panose="02020603050405020304" pitchFamily="18" charset="0"/>
            </a:endParaRPr>
          </a:p>
          <a:p>
            <a:pPr marL="273050" lvl="1" indent="-273050" eaLnBrk="1" hangingPunct="1">
              <a:buClr>
                <a:srgbClr val="0BD0D9"/>
              </a:buClr>
              <a:buSzPct val="95000"/>
              <a:defRPr/>
            </a:pPr>
            <a:r>
              <a:rPr lang="pt-BR" altLang="zh-CN" sz="2600" b="1" dirty="0">
                <a:solidFill>
                  <a:srgbClr val="FF0000"/>
                </a:solidFill>
                <a:latin typeface="Times New Roman" panose="02020603050405020304" pitchFamily="18" charset="0"/>
                <a:cs typeface="Times New Roman" panose="02020603050405020304" pitchFamily="18" charset="0"/>
              </a:rPr>
              <a:t>Cancel the substances that appear at both sides</a:t>
            </a:r>
            <a:r>
              <a:rPr lang="pt-BR" altLang="zh-CN" sz="2600" dirty="0">
                <a:latin typeface="Times New Roman" panose="02020603050405020304" pitchFamily="18" charset="0"/>
                <a:cs typeface="Times New Roman" panose="02020603050405020304" pitchFamily="18" charset="0"/>
              </a:rPr>
              <a:t> of the reaction.</a:t>
            </a:r>
            <a:endParaRPr lang="pt-BR" altLang="zh-CN" sz="2600" dirty="0">
              <a:latin typeface="Times New Roman" panose="02020603050405020304" pitchFamily="18" charset="0"/>
              <a:cs typeface="Times New Roman" panose="02020603050405020304" pitchFamily="18" charset="0"/>
            </a:endParaRPr>
          </a:p>
          <a:p>
            <a:pPr marL="547370" lvl="2" indent="-273050" eaLnBrk="1" hangingPunct="1">
              <a:buClr>
                <a:srgbClr val="0BD0D9"/>
              </a:buClr>
              <a:buSzPct val="95000"/>
              <a:defRPr/>
            </a:pPr>
            <a:r>
              <a:rPr lang="en-US" altLang="zh-CN" sz="2400" dirty="0">
                <a:latin typeface="Times New Roman" panose="02020603050405020304" pitchFamily="18" charset="0"/>
                <a:cs typeface="Times New Roman" panose="02020603050405020304" pitchFamily="18" charset="0"/>
              </a:rPr>
              <a:t>Cr</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O</a:t>
            </a:r>
            <a:r>
              <a:rPr lang="en-US" altLang="zh-CN" sz="2400" baseline="-25000" dirty="0">
                <a:latin typeface="Times New Roman" panose="02020603050405020304" pitchFamily="18" charset="0"/>
                <a:cs typeface="Times New Roman" panose="02020603050405020304" pitchFamily="18" charset="0"/>
              </a:rPr>
              <a:t>7</a:t>
            </a:r>
            <a:r>
              <a:rPr lang="pt-BR" altLang="zh-CN" sz="2400" baseline="30000" dirty="0">
                <a:latin typeface="Times New Roman" panose="02020603050405020304" pitchFamily="18" charset="0"/>
                <a:cs typeface="Times New Roman" panose="02020603050405020304" pitchFamily="18" charset="0"/>
              </a:rPr>
              <a:t>2</a:t>
            </a:r>
            <a:r>
              <a:rPr lang="en-US" altLang="zh-CN" sz="2400" baseline="30000" dirty="0">
                <a:latin typeface="Times New Roman" panose="02020603050405020304" pitchFamily="18" charset="0"/>
                <a:cs typeface="Times New Roman" panose="02020603050405020304" pitchFamily="18" charset="0"/>
              </a:rPr>
              <a:t>-</a:t>
            </a:r>
            <a:r>
              <a:rPr lang="pt-BR" altLang="zh-CN" sz="2400" dirty="0">
                <a:latin typeface="Times New Roman" panose="02020603050405020304" pitchFamily="18" charset="0"/>
                <a:cs typeface="Times New Roman" panose="02020603050405020304" pitchFamily="18" charset="0"/>
              </a:rPr>
              <a:t>(aq) + </a:t>
            </a:r>
            <a:r>
              <a:rPr lang="pt-BR" altLang="zh-CN" sz="2400" b="1" dirty="0">
                <a:solidFill>
                  <a:srgbClr val="FF0000"/>
                </a:solidFill>
                <a:latin typeface="Times New Roman" panose="02020603050405020304" pitchFamily="18" charset="0"/>
                <a:cs typeface="Times New Roman" panose="02020603050405020304" pitchFamily="18" charset="0"/>
              </a:rPr>
              <a:t>2 H</a:t>
            </a:r>
            <a:r>
              <a:rPr lang="pt-BR" altLang="zh-CN" sz="2400" b="1" baseline="30000" dirty="0">
                <a:solidFill>
                  <a:srgbClr val="FF0000"/>
                </a:solidFill>
                <a:latin typeface="Times New Roman" panose="02020603050405020304" pitchFamily="18" charset="0"/>
                <a:cs typeface="Times New Roman" panose="02020603050405020304" pitchFamily="18" charset="0"/>
              </a:rPr>
              <a:t>+</a:t>
            </a:r>
            <a:r>
              <a:rPr lang="pt-BR" altLang="zh-CN" sz="2400" dirty="0">
                <a:latin typeface="Times New Roman" panose="02020603050405020304" pitchFamily="18" charset="0"/>
                <a:cs typeface="Times New Roman" panose="02020603050405020304" pitchFamily="18" charset="0"/>
              </a:rPr>
              <a:t>(aq) + 3 Pb</a:t>
            </a:r>
            <a:r>
              <a:rPr lang="en-US" altLang="zh-CN" sz="2400" baseline="30000" dirty="0">
                <a:latin typeface="Times New Roman" panose="02020603050405020304" pitchFamily="18" charset="0"/>
                <a:cs typeface="Times New Roman" panose="02020603050405020304" pitchFamily="18" charset="0"/>
              </a:rPr>
              <a:t>2+</a:t>
            </a:r>
            <a:r>
              <a:rPr lang="pt-BR" altLang="zh-CN" sz="2400" dirty="0">
                <a:latin typeface="Times New Roman" panose="02020603050405020304" pitchFamily="18" charset="0"/>
                <a:cs typeface="Times New Roman" panose="02020603050405020304" pitchFamily="18" charset="0"/>
              </a:rPr>
              <a:t>(aq</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274320" lvl="2" indent="0" eaLnBrk="1" hangingPunct="1">
              <a:buClr>
                <a:srgbClr val="0BD0D9"/>
              </a:buClr>
              <a:buSzPct val="95000"/>
              <a:buFont typeface="Wingdings 2" panose="05020102010507070707" pitchFamily="18" charset="2"/>
              <a:buNone/>
              <a:defRPr/>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r>
              <a:rPr lang="pt-BR" altLang="zh-CN" sz="2400" dirty="0">
                <a:latin typeface="Times New Roman" panose="02020603050405020304" pitchFamily="18" charset="0"/>
                <a:cs typeface="Times New Roman" panose="02020603050405020304" pitchFamily="18" charset="0"/>
              </a:rPr>
              <a:t>2 Cr</a:t>
            </a:r>
            <a:r>
              <a:rPr lang="pt-BR" altLang="zh-CN" sz="2400" baseline="30000" dirty="0">
                <a:latin typeface="Times New Roman" panose="02020603050405020304" pitchFamily="18" charset="0"/>
                <a:cs typeface="Times New Roman" panose="02020603050405020304" pitchFamily="18" charset="0"/>
              </a:rPr>
              <a:t>3+</a:t>
            </a:r>
            <a:r>
              <a:rPr lang="pt-BR" altLang="zh-CN" sz="2400" dirty="0">
                <a:latin typeface="Times New Roman" panose="02020603050405020304" pitchFamily="18" charset="0"/>
                <a:cs typeface="Times New Roman" panose="02020603050405020304" pitchFamily="18" charset="0"/>
              </a:rPr>
              <a:t>(aq) + 3 PbO</a:t>
            </a:r>
            <a:r>
              <a:rPr lang="pt-BR" altLang="zh-CN" sz="2400" baseline="-25000" dirty="0">
                <a:latin typeface="Times New Roman" panose="02020603050405020304" pitchFamily="18" charset="0"/>
                <a:cs typeface="Times New Roman" panose="02020603050405020304" pitchFamily="18" charset="0"/>
              </a:rPr>
              <a:t>2</a:t>
            </a:r>
            <a:r>
              <a:rPr lang="pt-BR" altLang="zh-CN" sz="2400" dirty="0">
                <a:latin typeface="Times New Roman" panose="02020603050405020304" pitchFamily="18" charset="0"/>
                <a:cs typeface="Times New Roman" panose="02020603050405020304" pitchFamily="18" charset="0"/>
              </a:rPr>
              <a:t>(aq) + </a:t>
            </a:r>
            <a:r>
              <a:rPr lang="pt-BR" altLang="zh-CN" sz="2400" b="1" dirty="0">
                <a:solidFill>
                  <a:srgbClr val="FF0000"/>
                </a:solidFill>
                <a:latin typeface="Times New Roman" panose="02020603050405020304" pitchFamily="18" charset="0"/>
                <a:cs typeface="Times New Roman" panose="02020603050405020304" pitchFamily="18" charset="0"/>
              </a:rPr>
              <a:t>H</a:t>
            </a:r>
            <a:r>
              <a:rPr lang="pt-BR" altLang="zh-CN" sz="2400" b="1" baseline="-25000" dirty="0">
                <a:solidFill>
                  <a:srgbClr val="FF0000"/>
                </a:solidFill>
                <a:latin typeface="Times New Roman" panose="02020603050405020304" pitchFamily="18" charset="0"/>
                <a:cs typeface="Times New Roman" panose="02020603050405020304" pitchFamily="18" charset="0"/>
              </a:rPr>
              <a:t>2</a:t>
            </a:r>
            <a:r>
              <a:rPr lang="pt-BR" altLang="zh-CN" sz="2400" b="1" dirty="0">
                <a:solidFill>
                  <a:srgbClr val="FF0000"/>
                </a:solidFill>
                <a:latin typeface="Times New Roman" panose="02020603050405020304" pitchFamily="18" charset="0"/>
                <a:cs typeface="Times New Roman" panose="02020603050405020304" pitchFamily="18" charset="0"/>
              </a:rPr>
              <a:t>O</a:t>
            </a:r>
            <a:r>
              <a:rPr lang="pt-BR" altLang="zh-CN" sz="2400" dirty="0">
                <a:latin typeface="Times New Roman" panose="02020603050405020304" pitchFamily="18" charset="0"/>
                <a:cs typeface="Times New Roman" panose="02020603050405020304" pitchFamily="18" charset="0"/>
              </a:rPr>
              <a:t>(l)</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750" y="476250"/>
            <a:ext cx="8229600" cy="708025"/>
          </a:xfrm>
        </p:spPr>
        <p:txBody>
          <a:bodyPr/>
          <a:lstStyle/>
          <a:p>
            <a:pPr eaLnBrk="1" hangingPunct="1"/>
            <a:r>
              <a:rPr lang="en-US" altLang="zh-CN" sz="3600"/>
              <a:t>Exercise</a:t>
            </a:r>
            <a:endParaRPr lang="zh-CN" altLang="en-US" sz="3600"/>
          </a:p>
        </p:txBody>
      </p:sp>
      <p:sp>
        <p:nvSpPr>
          <p:cNvPr id="3" name="内容占位符 2"/>
          <p:cNvSpPr>
            <a:spLocks noGrp="1"/>
          </p:cNvSpPr>
          <p:nvPr>
            <p:ph idx="1"/>
          </p:nvPr>
        </p:nvSpPr>
        <p:spPr>
          <a:xfrm>
            <a:off x="250825" y="1268413"/>
            <a:ext cx="8497888" cy="5400675"/>
          </a:xfrm>
        </p:spPr>
        <p:txBody>
          <a:bodyPr/>
          <a:lstStyle/>
          <a:p>
            <a:pPr eaLnBrk="1" hangingPunct="1">
              <a:defRPr/>
            </a:pPr>
            <a:r>
              <a:rPr lang="en-US" altLang="zh-CN" dirty="0">
                <a:latin typeface="Times New Roman" panose="02020603050405020304" pitchFamily="18" charset="0"/>
                <a:cs typeface="Times New Roman" panose="02020603050405020304" pitchFamily="18" charset="0"/>
              </a:rPr>
              <a:t>Construct the half equations and balanced full equation with state symbols, given the information:</a:t>
            </a:r>
            <a:endParaRPr lang="en-US" altLang="zh-CN"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Oxidation: sulfur dioxide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sulfate ion</a:t>
            </a:r>
            <a:endParaRPr lang="en-US" altLang="zh-CN"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Reduction: permanganate ion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manganese (II) ion</a:t>
            </a:r>
            <a:endParaRPr lang="en-US" altLang="zh-CN" dirty="0">
              <a:latin typeface="Times New Roman" panose="02020603050405020304" pitchFamily="18" charset="0"/>
              <a:cs typeface="Times New Roman" panose="02020603050405020304" pitchFamily="18" charset="0"/>
            </a:endParaRPr>
          </a:p>
          <a:p>
            <a:pPr lvl="1" eaLnBrk="1" hangingPunct="1">
              <a:defRPr/>
            </a:pPr>
            <a:r>
              <a:rPr lang="en-US" altLang="zh-CN" dirty="0">
                <a:latin typeface="Times New Roman" panose="02020603050405020304" pitchFamily="18" charset="0"/>
                <a:cs typeface="Times New Roman" panose="02020603050405020304" pitchFamily="18" charset="0"/>
              </a:rPr>
              <a:t>The process occurs in an acidic solution</a:t>
            </a:r>
            <a:endParaRPr lang="en-US" altLang="zh-CN" dirty="0">
              <a:latin typeface="Times New Roman" panose="02020603050405020304" pitchFamily="18" charset="0"/>
              <a:cs typeface="Times New Roman" panose="02020603050405020304" pitchFamily="18" charset="0"/>
            </a:endParaRPr>
          </a:p>
          <a:p>
            <a:pPr eaLnBrk="1" hangingPunct="1">
              <a:defRPr/>
            </a:pPr>
            <a:endParaRPr lang="en-US" altLang="zh-CN" dirty="0">
              <a:latin typeface="Times New Roman" panose="02020603050405020304" pitchFamily="18" charset="0"/>
              <a:cs typeface="Times New Roman" panose="02020603050405020304" pitchFamily="18" charset="0"/>
            </a:endParaRPr>
          </a:p>
          <a:p>
            <a:pPr eaLnBrk="1" hangingPunct="1">
              <a:defRPr/>
            </a:pPr>
            <a:r>
              <a:rPr lang="pt-BR" altLang="zh-CN" sz="2400" dirty="0">
                <a:latin typeface="Times New Roman" panose="02020603050405020304" pitchFamily="18" charset="0"/>
                <a:cs typeface="Times New Roman" panose="02020603050405020304" pitchFamily="18" charset="0"/>
              </a:rPr>
              <a:t>Check out:</a:t>
            </a:r>
            <a:endParaRPr lang="pt-BR" altLang="zh-CN" sz="2400" dirty="0">
              <a:latin typeface="Times New Roman" panose="02020603050405020304" pitchFamily="18" charset="0"/>
              <a:cs typeface="Times New Roman" panose="02020603050405020304" pitchFamily="18" charset="0"/>
            </a:endParaRPr>
          </a:p>
          <a:p>
            <a:pPr eaLnBrk="1" hangingPunct="1">
              <a:defRPr/>
            </a:pPr>
            <a:r>
              <a:rPr lang="pt-BR" altLang="zh-CN" sz="2400" dirty="0">
                <a:latin typeface="Times New Roman" panose="02020603050405020304" pitchFamily="18" charset="0"/>
                <a:cs typeface="Times New Roman" panose="02020603050405020304" pitchFamily="18" charset="0"/>
              </a:rPr>
              <a:t>Oxidation: </a:t>
            </a:r>
            <a:r>
              <a:rPr lang="pt-BR" altLang="zh-CN" sz="2400" dirty="0">
                <a:solidFill>
                  <a:srgbClr val="FF0000"/>
                </a:solidFill>
                <a:latin typeface="Times New Roman" panose="02020603050405020304" pitchFamily="18" charset="0"/>
                <a:cs typeface="Times New Roman" panose="02020603050405020304" pitchFamily="18" charset="0"/>
              </a:rPr>
              <a:t>SO</a:t>
            </a:r>
            <a:r>
              <a:rPr lang="pt-BR" altLang="zh-CN" sz="2400" baseline="-25000" dirty="0">
                <a:solidFill>
                  <a:srgbClr val="FF0000"/>
                </a:solidFill>
                <a:latin typeface="Times New Roman" panose="02020603050405020304" pitchFamily="18" charset="0"/>
                <a:cs typeface="Times New Roman" panose="02020603050405020304" pitchFamily="18" charset="0"/>
              </a:rPr>
              <a:t>2</a:t>
            </a:r>
            <a:r>
              <a:rPr lang="pt-BR" altLang="zh-CN" sz="2400" dirty="0">
                <a:solidFill>
                  <a:srgbClr val="FF0000"/>
                </a:solidFill>
                <a:latin typeface="Times New Roman" panose="02020603050405020304" pitchFamily="18" charset="0"/>
                <a:cs typeface="Times New Roman" panose="02020603050405020304" pitchFamily="18" charset="0"/>
              </a:rPr>
              <a:t>(aq) + 2 H</a:t>
            </a:r>
            <a:r>
              <a:rPr lang="pt-BR" altLang="zh-CN" sz="2400" baseline="-25000" dirty="0">
                <a:solidFill>
                  <a:srgbClr val="FF0000"/>
                </a:solidFill>
                <a:latin typeface="Times New Roman" panose="02020603050405020304" pitchFamily="18" charset="0"/>
                <a:cs typeface="Times New Roman" panose="02020603050405020304" pitchFamily="18" charset="0"/>
              </a:rPr>
              <a:t>2</a:t>
            </a:r>
            <a:r>
              <a:rPr lang="pt-BR" altLang="zh-CN" sz="2400" dirty="0">
                <a:solidFill>
                  <a:srgbClr val="FF0000"/>
                </a:solidFill>
                <a:latin typeface="Times New Roman" panose="02020603050405020304" pitchFamily="18" charset="0"/>
                <a:cs typeface="Times New Roman" panose="02020603050405020304" pitchFamily="18" charset="0"/>
              </a:rPr>
              <a:t>O(l) </a:t>
            </a:r>
            <a:r>
              <a:rPr lang="zh-CN" altLang="en-US" sz="2400" dirty="0">
                <a:solidFill>
                  <a:srgbClr val="FF0000"/>
                </a:solidFill>
                <a:latin typeface="Times New Roman" panose="02020603050405020304" pitchFamily="18" charset="0"/>
                <a:cs typeface="Times New Roman" panose="02020603050405020304" pitchFamily="18" charset="0"/>
              </a:rPr>
              <a:t>→ </a:t>
            </a:r>
            <a:r>
              <a:rPr lang="pt-BR" altLang="zh-CN" sz="2400" dirty="0">
                <a:solidFill>
                  <a:srgbClr val="FF0000"/>
                </a:solidFill>
                <a:latin typeface="Times New Roman" panose="02020603050405020304" pitchFamily="18" charset="0"/>
                <a:cs typeface="Times New Roman" panose="02020603050405020304" pitchFamily="18" charset="0"/>
              </a:rPr>
              <a:t>SO</a:t>
            </a:r>
            <a:r>
              <a:rPr lang="pt-BR" altLang="zh-CN" sz="2400" baseline="-25000" dirty="0">
                <a:solidFill>
                  <a:srgbClr val="FF0000"/>
                </a:solidFill>
                <a:latin typeface="Times New Roman" panose="02020603050405020304" pitchFamily="18" charset="0"/>
                <a:cs typeface="Times New Roman" panose="02020603050405020304" pitchFamily="18" charset="0"/>
              </a:rPr>
              <a:t>4</a:t>
            </a:r>
            <a:r>
              <a:rPr lang="pt-BR" altLang="zh-CN" sz="2400" baseline="30000" dirty="0">
                <a:solidFill>
                  <a:srgbClr val="FF0000"/>
                </a:solidFill>
                <a:latin typeface="Times New Roman" panose="02020603050405020304" pitchFamily="18" charset="0"/>
                <a:cs typeface="Times New Roman" panose="02020603050405020304" pitchFamily="18" charset="0"/>
              </a:rPr>
              <a:t>2</a:t>
            </a:r>
            <a:r>
              <a:rPr lang="en-US" altLang="zh-CN" sz="2400" baseline="30000" dirty="0">
                <a:solidFill>
                  <a:srgbClr val="FF0000"/>
                </a:solidFill>
                <a:latin typeface="Times New Roman" panose="02020603050405020304" pitchFamily="18" charset="0"/>
                <a:cs typeface="Times New Roman" panose="02020603050405020304" pitchFamily="18" charset="0"/>
              </a:rPr>
              <a:t>-</a:t>
            </a:r>
            <a:r>
              <a:rPr lang="pt-BR" altLang="zh-CN" sz="2400" dirty="0">
                <a:solidFill>
                  <a:srgbClr val="FF0000"/>
                </a:solidFill>
                <a:latin typeface="Times New Roman" panose="02020603050405020304" pitchFamily="18" charset="0"/>
                <a:cs typeface="Times New Roman" panose="02020603050405020304" pitchFamily="18" charset="0"/>
              </a:rPr>
              <a:t>(aq) + 4 H</a:t>
            </a:r>
            <a:r>
              <a:rPr lang="pt-BR" altLang="zh-CN" sz="2400" baseline="30000" dirty="0">
                <a:solidFill>
                  <a:srgbClr val="FF0000"/>
                </a:solidFill>
                <a:latin typeface="Times New Roman" panose="02020603050405020304" pitchFamily="18" charset="0"/>
                <a:cs typeface="Times New Roman" panose="02020603050405020304" pitchFamily="18" charset="0"/>
              </a:rPr>
              <a:t>+</a:t>
            </a:r>
            <a:r>
              <a:rPr lang="pt-BR" altLang="zh-CN" sz="2400" dirty="0">
                <a:solidFill>
                  <a:srgbClr val="FF0000"/>
                </a:solidFill>
                <a:latin typeface="Times New Roman" panose="02020603050405020304" pitchFamily="18" charset="0"/>
                <a:cs typeface="Times New Roman" panose="02020603050405020304" pitchFamily="18" charset="0"/>
              </a:rPr>
              <a:t>(aq) + 2 e</a:t>
            </a:r>
            <a:r>
              <a:rPr lang="en-US" altLang="zh-CN" sz="2400" baseline="30000" dirty="0">
                <a:solidFill>
                  <a:srgbClr val="FF0000"/>
                </a:solidFill>
                <a:latin typeface="Times New Roman" panose="02020603050405020304" pitchFamily="18" charset="0"/>
                <a:cs typeface="Times New Roman" panose="02020603050405020304" pitchFamily="18" charset="0"/>
              </a:rPr>
              <a:t>-</a:t>
            </a:r>
            <a:endParaRPr lang="pt-BR" altLang="zh-CN" sz="2400" baseline="30000" dirty="0">
              <a:solidFill>
                <a:srgbClr val="FF0000"/>
              </a:solidFill>
              <a:latin typeface="Times New Roman" panose="02020603050405020304" pitchFamily="18" charset="0"/>
              <a:cs typeface="Times New Roman" panose="02020603050405020304" pitchFamily="18" charset="0"/>
            </a:endParaRPr>
          </a:p>
          <a:p>
            <a:pPr eaLnBrk="1" hangingPunct="1">
              <a:defRPr/>
            </a:pPr>
            <a:r>
              <a:rPr lang="en-US" altLang="zh-CN" sz="2400" dirty="0">
                <a:latin typeface="Times New Roman" panose="02020603050405020304" pitchFamily="18" charset="0"/>
                <a:cs typeface="Times New Roman" panose="02020603050405020304" pitchFamily="18" charset="0"/>
              </a:rPr>
              <a:t>Reduction: </a:t>
            </a:r>
            <a:r>
              <a:rPr lang="en-US" altLang="zh-CN" sz="2400" dirty="0">
                <a:solidFill>
                  <a:srgbClr val="FF0000"/>
                </a:solidFill>
                <a:latin typeface="Times New Roman" panose="02020603050405020304" pitchFamily="18" charset="0"/>
                <a:cs typeface="Times New Roman" panose="02020603050405020304" pitchFamily="18" charset="0"/>
              </a:rPr>
              <a:t>MnO</a:t>
            </a:r>
            <a:r>
              <a:rPr lang="en-US" altLang="zh-CN" sz="2400" baseline="-25000" dirty="0">
                <a:solidFill>
                  <a:srgbClr val="FF0000"/>
                </a:solidFill>
                <a:latin typeface="Times New Roman" panose="02020603050405020304" pitchFamily="18" charset="0"/>
                <a:cs typeface="Times New Roman" panose="02020603050405020304" pitchFamily="18" charset="0"/>
              </a:rPr>
              <a:t>4</a:t>
            </a:r>
            <a:r>
              <a:rPr lang="en-US" altLang="zh-CN" sz="2400" baseline="30000" dirty="0">
                <a:solidFill>
                  <a:srgbClr val="FF0000"/>
                </a:solidFill>
                <a:latin typeface="Times New Roman" panose="02020603050405020304" pitchFamily="18" charset="0"/>
                <a:cs typeface="Times New Roman" panose="02020603050405020304" pitchFamily="18" charset="0"/>
              </a:rPr>
              <a:t>-</a:t>
            </a:r>
            <a:r>
              <a:rPr lang="pt-BR" altLang="zh-CN" sz="2400" dirty="0">
                <a:solidFill>
                  <a:srgbClr val="FF0000"/>
                </a:solidFill>
                <a:latin typeface="Times New Roman" panose="02020603050405020304" pitchFamily="18" charset="0"/>
                <a:cs typeface="Times New Roman" panose="02020603050405020304" pitchFamily="18" charset="0"/>
              </a:rPr>
              <a:t>(aq) + 8 H</a:t>
            </a:r>
            <a:r>
              <a:rPr lang="pt-BR" altLang="zh-CN" sz="2400" baseline="30000" dirty="0">
                <a:solidFill>
                  <a:srgbClr val="FF0000"/>
                </a:solidFill>
                <a:latin typeface="Times New Roman" panose="02020603050405020304" pitchFamily="18" charset="0"/>
                <a:cs typeface="Times New Roman" panose="02020603050405020304" pitchFamily="18" charset="0"/>
              </a:rPr>
              <a:t>+</a:t>
            </a:r>
            <a:r>
              <a:rPr lang="pt-BR" altLang="zh-CN" sz="2400" dirty="0">
                <a:solidFill>
                  <a:srgbClr val="FF0000"/>
                </a:solidFill>
                <a:latin typeface="Times New Roman" panose="02020603050405020304" pitchFamily="18" charset="0"/>
                <a:cs typeface="Times New Roman" panose="02020603050405020304" pitchFamily="18" charset="0"/>
              </a:rPr>
              <a:t>(aq) + 5 e</a:t>
            </a:r>
            <a:r>
              <a:rPr lang="en-US" altLang="zh-CN" sz="2400" baseline="30000" dirty="0">
                <a:solidFill>
                  <a:srgbClr val="FF0000"/>
                </a:solidFill>
                <a:latin typeface="Times New Roman" panose="02020603050405020304" pitchFamily="18" charset="0"/>
                <a:cs typeface="Times New Roman" panose="02020603050405020304" pitchFamily="18" charset="0"/>
              </a:rPr>
              <a:t>-</a:t>
            </a:r>
            <a:r>
              <a:rPr lang="pt-BR" altLang="zh-CN" sz="2400" dirty="0">
                <a:solidFill>
                  <a:srgbClr val="FF0000"/>
                </a:solidFill>
                <a:latin typeface="Times New Roman" panose="02020603050405020304" pitchFamily="18" charset="0"/>
                <a:cs typeface="Times New Roman" panose="02020603050405020304" pitchFamily="18" charset="0"/>
              </a:rPr>
              <a:t> </a:t>
            </a:r>
            <a:endParaRPr lang="pt-BR" altLang="zh-CN" sz="2400" dirty="0">
              <a:solidFill>
                <a:srgbClr val="FF0000"/>
              </a:solidFill>
              <a:latin typeface="Times New Roman" panose="02020603050405020304" pitchFamily="18" charset="0"/>
              <a:cs typeface="Times New Roman" panose="02020603050405020304" pitchFamily="18" charset="0"/>
            </a:endParaRPr>
          </a:p>
          <a:p>
            <a:pPr marL="0" indent="0" eaLnBrk="1" hangingPunct="1">
              <a:buFont typeface="Wingdings 2" panose="05020102010507070707" pitchFamily="18" charset="2"/>
              <a:buNone/>
              <a:defRPr/>
            </a:pPr>
            <a:r>
              <a:rPr lang="pt-BR" altLang="zh-CN" sz="2400" dirty="0">
                <a:solidFill>
                  <a:srgbClr val="FF0000"/>
                </a:solidFill>
                <a:latin typeface="Times New Roman" panose="02020603050405020304" pitchFamily="18" charset="0"/>
                <a:cs typeface="Times New Roman" panose="02020603050405020304" pitchFamily="18" charset="0"/>
              </a:rPr>
              <a:t>					</a:t>
            </a:r>
            <a:r>
              <a:rPr lang="zh-CN" altLang="en-US" sz="2400" dirty="0">
                <a:solidFill>
                  <a:srgbClr val="FF0000"/>
                </a:solidFill>
                <a:latin typeface="Times New Roman" panose="02020603050405020304" pitchFamily="18" charset="0"/>
                <a:cs typeface="Times New Roman" panose="02020603050405020304" pitchFamily="18" charset="0"/>
              </a:rPr>
              <a:t>→ </a:t>
            </a:r>
            <a:r>
              <a:rPr lang="pt-BR" altLang="zh-CN" sz="2400" dirty="0">
                <a:solidFill>
                  <a:srgbClr val="FF0000"/>
                </a:solidFill>
                <a:latin typeface="Times New Roman" panose="02020603050405020304" pitchFamily="18" charset="0"/>
                <a:cs typeface="Times New Roman" panose="02020603050405020304" pitchFamily="18" charset="0"/>
              </a:rPr>
              <a:t>Mn</a:t>
            </a:r>
            <a:r>
              <a:rPr lang="pt-BR" altLang="zh-CN" sz="2400" baseline="30000" dirty="0">
                <a:solidFill>
                  <a:srgbClr val="FF0000"/>
                </a:solidFill>
                <a:latin typeface="Times New Roman" panose="02020603050405020304" pitchFamily="18" charset="0"/>
                <a:cs typeface="Times New Roman" panose="02020603050405020304" pitchFamily="18" charset="0"/>
              </a:rPr>
              <a:t>2+</a:t>
            </a:r>
            <a:r>
              <a:rPr lang="pt-BR" altLang="zh-CN" sz="2400" dirty="0">
                <a:solidFill>
                  <a:srgbClr val="FF0000"/>
                </a:solidFill>
                <a:latin typeface="Times New Roman" panose="02020603050405020304" pitchFamily="18" charset="0"/>
                <a:cs typeface="Times New Roman" panose="02020603050405020304" pitchFamily="18" charset="0"/>
              </a:rPr>
              <a:t>(aq) + 4H</a:t>
            </a:r>
            <a:r>
              <a:rPr lang="pt-BR" altLang="zh-CN" sz="2400" baseline="-25000" dirty="0">
                <a:solidFill>
                  <a:srgbClr val="FF0000"/>
                </a:solidFill>
                <a:latin typeface="Times New Roman" panose="02020603050405020304" pitchFamily="18" charset="0"/>
                <a:cs typeface="Times New Roman" panose="02020603050405020304" pitchFamily="18" charset="0"/>
              </a:rPr>
              <a:t>2</a:t>
            </a:r>
            <a:r>
              <a:rPr lang="pt-BR" altLang="zh-CN" sz="2400" dirty="0">
                <a:solidFill>
                  <a:srgbClr val="FF0000"/>
                </a:solidFill>
                <a:latin typeface="Times New Roman" panose="02020603050405020304" pitchFamily="18" charset="0"/>
                <a:cs typeface="Times New Roman" panose="02020603050405020304" pitchFamily="18" charset="0"/>
              </a:rPr>
              <a:t>O (l)</a:t>
            </a:r>
            <a:endParaRPr lang="pt-BR" altLang="zh-CN" sz="2400" dirty="0">
              <a:solidFill>
                <a:srgbClr val="FF0000"/>
              </a:solidFill>
              <a:latin typeface="Times New Roman" panose="02020603050405020304" pitchFamily="18" charset="0"/>
              <a:cs typeface="Times New Roman" panose="02020603050405020304" pitchFamily="18" charset="0"/>
            </a:endParaRPr>
          </a:p>
          <a:p>
            <a:pPr eaLnBrk="1" hangingPunct="1">
              <a:defRPr/>
            </a:pPr>
            <a:r>
              <a:rPr lang="pt-BR" altLang="zh-CN" sz="2400" dirty="0">
                <a:latin typeface="Times New Roman" panose="02020603050405020304" pitchFamily="18" charset="0"/>
                <a:cs typeface="Times New Roman" panose="02020603050405020304" pitchFamily="18" charset="0"/>
              </a:rPr>
              <a:t>Full equation: </a:t>
            </a:r>
            <a:r>
              <a:rPr lang="en-US" altLang="zh-CN" sz="2400" b="1" dirty="0">
                <a:solidFill>
                  <a:srgbClr val="FF0000"/>
                </a:solidFill>
                <a:latin typeface="Times New Roman" panose="02020603050405020304" pitchFamily="18" charset="0"/>
                <a:cs typeface="Times New Roman" panose="02020603050405020304" pitchFamily="18" charset="0"/>
              </a:rPr>
              <a:t>2 MnO</a:t>
            </a:r>
            <a:r>
              <a:rPr lang="en-US" altLang="zh-CN" sz="2400" b="1" baseline="-25000" dirty="0">
                <a:solidFill>
                  <a:srgbClr val="FF0000"/>
                </a:solidFill>
                <a:latin typeface="Times New Roman" panose="02020603050405020304" pitchFamily="18" charset="0"/>
                <a:cs typeface="Times New Roman" panose="02020603050405020304" pitchFamily="18" charset="0"/>
              </a:rPr>
              <a:t>4</a:t>
            </a:r>
            <a:r>
              <a:rPr lang="en-US" altLang="zh-CN" sz="2400" b="1" baseline="30000" dirty="0">
                <a:solidFill>
                  <a:srgbClr val="FF0000"/>
                </a:solidFill>
                <a:latin typeface="Times New Roman" panose="02020603050405020304" pitchFamily="18" charset="0"/>
                <a:cs typeface="Times New Roman" panose="02020603050405020304" pitchFamily="18" charset="0"/>
              </a:rPr>
              <a:t>-</a:t>
            </a:r>
            <a:r>
              <a:rPr lang="pt-BR" altLang="zh-CN" sz="2400" b="1" dirty="0">
                <a:solidFill>
                  <a:srgbClr val="FF0000"/>
                </a:solidFill>
                <a:latin typeface="Times New Roman" panose="02020603050405020304" pitchFamily="18" charset="0"/>
                <a:cs typeface="Times New Roman" panose="02020603050405020304" pitchFamily="18" charset="0"/>
              </a:rPr>
              <a:t>(aq) + 5 SO</a:t>
            </a:r>
            <a:r>
              <a:rPr lang="pt-BR" altLang="zh-CN" sz="2400" b="1" baseline="-25000" dirty="0">
                <a:solidFill>
                  <a:srgbClr val="FF0000"/>
                </a:solidFill>
                <a:latin typeface="Times New Roman" panose="02020603050405020304" pitchFamily="18" charset="0"/>
                <a:cs typeface="Times New Roman" panose="02020603050405020304" pitchFamily="18" charset="0"/>
              </a:rPr>
              <a:t>2</a:t>
            </a:r>
            <a:r>
              <a:rPr lang="pt-BR" altLang="zh-CN" sz="2400" b="1" dirty="0">
                <a:solidFill>
                  <a:srgbClr val="FF0000"/>
                </a:solidFill>
                <a:latin typeface="Times New Roman" panose="02020603050405020304" pitchFamily="18" charset="0"/>
                <a:cs typeface="Times New Roman" panose="02020603050405020304" pitchFamily="18" charset="0"/>
              </a:rPr>
              <a:t>(aq) + 2 H</a:t>
            </a:r>
            <a:r>
              <a:rPr lang="pt-BR" altLang="zh-CN" sz="2400" b="1" baseline="-25000" dirty="0">
                <a:solidFill>
                  <a:srgbClr val="FF0000"/>
                </a:solidFill>
                <a:latin typeface="Times New Roman" panose="02020603050405020304" pitchFamily="18" charset="0"/>
                <a:cs typeface="Times New Roman" panose="02020603050405020304" pitchFamily="18" charset="0"/>
              </a:rPr>
              <a:t>2</a:t>
            </a:r>
            <a:r>
              <a:rPr lang="pt-BR" altLang="zh-CN" sz="2400" b="1" dirty="0">
                <a:solidFill>
                  <a:srgbClr val="FF0000"/>
                </a:solidFill>
                <a:latin typeface="Times New Roman" panose="02020603050405020304" pitchFamily="18" charset="0"/>
                <a:cs typeface="Times New Roman" panose="02020603050405020304" pitchFamily="18" charset="0"/>
              </a:rPr>
              <a:t>O(l) </a:t>
            </a:r>
            <a:endParaRPr lang="pt-BR" altLang="zh-CN" sz="2400" b="1" dirty="0">
              <a:solidFill>
                <a:srgbClr val="FF0000"/>
              </a:solidFill>
              <a:latin typeface="Times New Roman" panose="02020603050405020304" pitchFamily="18" charset="0"/>
              <a:cs typeface="Times New Roman" panose="02020603050405020304" pitchFamily="18" charset="0"/>
            </a:endParaRPr>
          </a:p>
          <a:p>
            <a:pPr marL="0" indent="0" eaLnBrk="1" hangingPunct="1">
              <a:buFont typeface="Wingdings 2" panose="05020102010507070707" pitchFamily="18" charset="2"/>
              <a:buNone/>
              <a:defRPr/>
            </a:pPr>
            <a:r>
              <a:rPr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dirty="0">
                <a:solidFill>
                  <a:srgbClr val="FF0000"/>
                </a:solidFill>
                <a:latin typeface="Times New Roman" panose="02020603050405020304" pitchFamily="18" charset="0"/>
                <a:cs typeface="Times New Roman" panose="02020603050405020304" pitchFamily="18" charset="0"/>
              </a:rPr>
              <a:t>→ </a:t>
            </a:r>
            <a:r>
              <a:rPr lang="de-DE" altLang="zh-CN" sz="2400" b="1" dirty="0">
                <a:solidFill>
                  <a:srgbClr val="FF0000"/>
                </a:solidFill>
                <a:latin typeface="Times New Roman" panose="02020603050405020304" pitchFamily="18" charset="0"/>
                <a:cs typeface="Times New Roman" panose="02020603050405020304" pitchFamily="18" charset="0"/>
              </a:rPr>
              <a:t>2 Mn</a:t>
            </a:r>
            <a:r>
              <a:rPr lang="de-DE" altLang="zh-CN" sz="2400" b="1" baseline="30000" dirty="0">
                <a:solidFill>
                  <a:srgbClr val="FF0000"/>
                </a:solidFill>
                <a:latin typeface="Times New Roman" panose="02020603050405020304" pitchFamily="18" charset="0"/>
                <a:cs typeface="Times New Roman" panose="02020603050405020304" pitchFamily="18" charset="0"/>
              </a:rPr>
              <a:t>2+</a:t>
            </a:r>
            <a:r>
              <a:rPr lang="de-DE" altLang="zh-CN" sz="2400" b="1" dirty="0">
                <a:solidFill>
                  <a:srgbClr val="FF0000"/>
                </a:solidFill>
                <a:latin typeface="Times New Roman" panose="02020603050405020304" pitchFamily="18" charset="0"/>
                <a:cs typeface="Times New Roman" panose="02020603050405020304" pitchFamily="18" charset="0"/>
              </a:rPr>
              <a:t>(aq) + 5 SO</a:t>
            </a:r>
            <a:r>
              <a:rPr lang="de-DE" altLang="zh-CN" sz="2400" b="1" baseline="-25000" dirty="0">
                <a:solidFill>
                  <a:srgbClr val="FF0000"/>
                </a:solidFill>
                <a:latin typeface="Times New Roman" panose="02020603050405020304" pitchFamily="18" charset="0"/>
                <a:cs typeface="Times New Roman" panose="02020603050405020304" pitchFamily="18" charset="0"/>
              </a:rPr>
              <a:t>4</a:t>
            </a:r>
            <a:r>
              <a:rPr lang="en-US" altLang="zh-CN" sz="2400" b="1" baseline="30000" dirty="0">
                <a:solidFill>
                  <a:srgbClr val="FF0000"/>
                </a:solidFill>
                <a:latin typeface="Times New Roman" panose="02020603050405020304" pitchFamily="18" charset="0"/>
                <a:cs typeface="Times New Roman" panose="02020603050405020304" pitchFamily="18" charset="0"/>
              </a:rPr>
              <a:t>2-</a:t>
            </a:r>
            <a:r>
              <a:rPr lang="en-US" altLang="zh-CN" sz="2400" b="1" dirty="0">
                <a:solidFill>
                  <a:srgbClr val="FF0000"/>
                </a:solidFill>
                <a:latin typeface="Times New Roman" panose="02020603050405020304" pitchFamily="18" charset="0"/>
                <a:cs typeface="Times New Roman" panose="02020603050405020304" pitchFamily="18" charset="0"/>
              </a:rPr>
              <a:t>(aq) + 4 H</a:t>
            </a:r>
            <a:r>
              <a:rPr lang="en-US" altLang="zh-CN" sz="2400" b="1" baseline="30000"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(aq)</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7648" y="1282171"/>
            <a:ext cx="8688704" cy="429365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750" y="476250"/>
            <a:ext cx="8229600" cy="1081088"/>
          </a:xfrm>
        </p:spPr>
        <p:txBody>
          <a:bodyPr/>
          <a:lstStyle/>
          <a:p>
            <a:pPr eaLnBrk="1" hangingPunct="1"/>
            <a:r>
              <a:rPr lang="en-US" altLang="zh-CN" sz="3600" dirty="0"/>
              <a:t>Balancing Chemical Equations by balancing oxidation number change</a:t>
            </a:r>
            <a:endParaRPr lang="zh-CN" altLang="en-US" sz="3600" dirty="0"/>
          </a:p>
        </p:txBody>
      </p:sp>
      <p:sp>
        <p:nvSpPr>
          <p:cNvPr id="3" name="内容占位符 2"/>
          <p:cNvSpPr>
            <a:spLocks noGrp="1"/>
          </p:cNvSpPr>
          <p:nvPr>
            <p:ph idx="1"/>
          </p:nvPr>
        </p:nvSpPr>
        <p:spPr>
          <a:xfrm>
            <a:off x="457200" y="1700213"/>
            <a:ext cx="8229600" cy="4897437"/>
          </a:xfrm>
        </p:spPr>
        <p:txBody>
          <a:bodyPr/>
          <a:lstStyle/>
          <a:p>
            <a:pPr eaLnBrk="1" hangingPunct="1"/>
            <a:r>
              <a:rPr lang="en-US" altLang="zh-CN">
                <a:latin typeface="Times New Roman" panose="02020603050405020304" pitchFamily="18" charset="0"/>
                <a:cs typeface="Times New Roman" panose="02020603050405020304" pitchFamily="18" charset="0"/>
              </a:rPr>
              <a:t>Balance: Mg + HNO</a:t>
            </a:r>
            <a:r>
              <a:rPr lang="en-US" altLang="zh-CN" baseline="-25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Mg(NO</a:t>
            </a:r>
            <a:r>
              <a:rPr lang="en-US" altLang="zh-CN" baseline="-25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 N</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 H</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 </a:t>
            </a:r>
            <a:endParaRPr lang="en-US" altLang="zh-CN">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To balance a redox equation, follow the steps shown below:</a:t>
            </a:r>
            <a:endParaRPr lang="en-US" altLang="zh-CN">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1. Identify the </a:t>
            </a:r>
            <a:r>
              <a:rPr lang="en-US" altLang="zh-CN" b="1">
                <a:solidFill>
                  <a:srgbClr val="FF0000"/>
                </a:solidFill>
                <a:latin typeface="Times New Roman" panose="02020603050405020304" pitchFamily="18" charset="0"/>
                <a:cs typeface="Times New Roman" panose="02020603050405020304" pitchFamily="18" charset="0"/>
              </a:rPr>
              <a:t>substances that contain elements with oxidation number increased or decreased</a:t>
            </a:r>
            <a:r>
              <a:rPr lang="en-US" altLang="zh-CN">
                <a:latin typeface="Times New Roman" panose="02020603050405020304" pitchFamily="18" charset="0"/>
                <a:cs typeface="Times New Roman" panose="02020603050405020304" pitchFamily="18" charset="0"/>
              </a:rPr>
              <a:t> in the reaction:</a:t>
            </a:r>
            <a:endParaRPr lang="en-US" altLang="zh-CN">
              <a:latin typeface="Times New Roman" panose="02020603050405020304" pitchFamily="18" charset="0"/>
              <a:cs typeface="Times New Roman" panose="02020603050405020304" pitchFamily="18" charset="0"/>
            </a:endParaRPr>
          </a:p>
          <a:p>
            <a:pPr lvl="2" eaLnBrk="1" hangingPunct="1"/>
            <a:r>
              <a:rPr lang="en-US" altLang="zh-CN">
                <a:latin typeface="Times New Roman" panose="02020603050405020304" pitchFamily="18" charset="0"/>
                <a:cs typeface="Times New Roman" panose="02020603050405020304" pitchFamily="18" charset="0"/>
              </a:rPr>
              <a:t>Increase: Mg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Mg(NO</a:t>
            </a:r>
            <a:r>
              <a:rPr lang="en-US" altLang="zh-CN" baseline="-25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(0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a:p>
            <a:pPr lvl="2" eaLnBrk="1" hangingPunct="1"/>
            <a:r>
              <a:rPr lang="en-US" altLang="zh-CN">
                <a:latin typeface="Times New Roman" panose="02020603050405020304" pitchFamily="18" charset="0"/>
                <a:cs typeface="Times New Roman" panose="02020603050405020304" pitchFamily="18" charset="0"/>
              </a:rPr>
              <a:t>Decrease: HNO</a:t>
            </a:r>
            <a:r>
              <a:rPr lang="en-US" altLang="zh-CN" baseline="-25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N</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(+5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0)</a:t>
            </a:r>
            <a:endParaRPr lang="en-US" altLang="zh-CN">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2. Calculate the </a:t>
            </a:r>
            <a:r>
              <a:rPr lang="en-US" altLang="zh-CN" b="1">
                <a:solidFill>
                  <a:srgbClr val="FF0000"/>
                </a:solidFill>
                <a:latin typeface="Times New Roman" panose="02020603050405020304" pitchFamily="18" charset="0"/>
                <a:cs typeface="Times New Roman" panose="02020603050405020304" pitchFamily="18" charset="0"/>
              </a:rPr>
              <a:t>total number of oxidation number increase and decrease</a:t>
            </a:r>
            <a:r>
              <a:rPr lang="en-US" altLang="zh-CN">
                <a:latin typeface="Times New Roman" panose="02020603050405020304" pitchFamily="18" charset="0"/>
                <a:cs typeface="Times New Roman" panose="02020603050405020304" pitchFamily="18" charset="0"/>
              </a:rPr>
              <a:t> in the equation:</a:t>
            </a:r>
            <a:endParaRPr lang="en-US" altLang="zh-CN">
              <a:latin typeface="Times New Roman" panose="02020603050405020304" pitchFamily="18" charset="0"/>
              <a:cs typeface="Times New Roman" panose="02020603050405020304" pitchFamily="18" charset="0"/>
            </a:endParaRPr>
          </a:p>
          <a:p>
            <a:pPr lvl="2" eaLnBrk="1" hangingPunct="1"/>
            <a:r>
              <a:rPr lang="en-US" altLang="zh-CN">
                <a:latin typeface="Times New Roman" panose="02020603050405020304" pitchFamily="18" charset="0"/>
                <a:cs typeface="Times New Roman" panose="02020603050405020304" pitchFamily="18" charset="0"/>
              </a:rPr>
              <a:t>Increase: +2 - 0 = 2</a:t>
            </a:r>
            <a:endParaRPr lang="en-US" altLang="zh-CN">
              <a:latin typeface="Times New Roman" panose="02020603050405020304" pitchFamily="18" charset="0"/>
              <a:cs typeface="Times New Roman" panose="02020603050405020304" pitchFamily="18" charset="0"/>
            </a:endParaRPr>
          </a:p>
          <a:p>
            <a:pPr lvl="2" eaLnBrk="1" hangingPunct="1"/>
            <a:r>
              <a:rPr lang="en-US" altLang="zh-CN">
                <a:latin typeface="Times New Roman" panose="02020603050405020304" pitchFamily="18" charset="0"/>
                <a:cs typeface="Times New Roman" panose="02020603050405020304" pitchFamily="18" charset="0"/>
              </a:rPr>
              <a:t>Decrease: 2 × (+5 – 0) = 10 (there are 2 N atoms in N</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both decreased their oxidation number by 5)</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288" y="765175"/>
            <a:ext cx="8748712" cy="5903913"/>
          </a:xfrm>
        </p:spPr>
        <p:txBody>
          <a:bodyPr/>
          <a:lstStyle/>
          <a:p>
            <a:pPr lvl="1" eaLnBrk="1" hangingPunct="1"/>
            <a:r>
              <a:rPr lang="en-US" altLang="zh-CN">
                <a:latin typeface="Times New Roman" panose="02020603050405020304" pitchFamily="18" charset="0"/>
                <a:cs typeface="Times New Roman" panose="02020603050405020304" pitchFamily="18" charset="0"/>
              </a:rPr>
              <a:t>3. </a:t>
            </a:r>
            <a:r>
              <a:rPr lang="en-US" altLang="zh-CN" b="1">
                <a:solidFill>
                  <a:srgbClr val="FF0000"/>
                </a:solidFill>
                <a:latin typeface="Times New Roman" panose="02020603050405020304" pitchFamily="18" charset="0"/>
                <a:cs typeface="Times New Roman" panose="02020603050405020304" pitchFamily="18" charset="0"/>
              </a:rPr>
              <a:t>Balance the oxidation number change (total increase = total decrease)</a:t>
            </a:r>
            <a:r>
              <a:rPr lang="en-US" altLang="zh-CN" b="1">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by assigning coefficients on the relevant substance (in this case </a:t>
            </a:r>
            <a:r>
              <a:rPr lang="en-US" altLang="zh-CN" b="1">
                <a:solidFill>
                  <a:srgbClr val="FF0000"/>
                </a:solidFill>
                <a:latin typeface="Times New Roman" panose="02020603050405020304" pitchFamily="18" charset="0"/>
                <a:cs typeface="Times New Roman" panose="02020603050405020304" pitchFamily="18" charset="0"/>
              </a:rPr>
              <a:t>some of the N atoms in HNO</a:t>
            </a:r>
            <a:r>
              <a:rPr lang="en-US" altLang="zh-CN" b="1" baseline="-25000">
                <a:solidFill>
                  <a:srgbClr val="FF0000"/>
                </a:solidFill>
                <a:latin typeface="Times New Roman" panose="02020603050405020304" pitchFamily="18" charset="0"/>
                <a:cs typeface="Times New Roman" panose="02020603050405020304" pitchFamily="18" charset="0"/>
              </a:rPr>
              <a:t>3</a:t>
            </a:r>
            <a:r>
              <a:rPr lang="en-US" altLang="zh-CN" b="1">
                <a:solidFill>
                  <a:srgbClr val="FF0000"/>
                </a:solidFill>
                <a:latin typeface="Times New Roman" panose="02020603050405020304" pitchFamily="18" charset="0"/>
                <a:cs typeface="Times New Roman" panose="02020603050405020304" pitchFamily="18" charset="0"/>
              </a:rPr>
              <a:t> changed their oxidation number but still some others remained the same </a:t>
            </a:r>
            <a:r>
              <a:rPr lang="en-US" altLang="zh-CN">
                <a:latin typeface="Times New Roman" panose="02020603050405020304" pitchFamily="18" charset="0"/>
                <a:cs typeface="Times New Roman" panose="02020603050405020304" pitchFamily="18" charset="0"/>
              </a:rPr>
              <a:t>in Mg(NO</a:t>
            </a:r>
            <a:r>
              <a:rPr lang="en-US" altLang="zh-CN" baseline="-25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so leave it alone for a while): </a:t>
            </a:r>
            <a:endParaRPr lang="en-US" altLang="zh-CN">
              <a:latin typeface="Times New Roman" panose="02020603050405020304" pitchFamily="18" charset="0"/>
              <a:cs typeface="Times New Roman" panose="02020603050405020304" pitchFamily="18" charset="0"/>
            </a:endParaRPr>
          </a:p>
          <a:p>
            <a:pPr lvl="2" eaLnBrk="1" hangingPunct="1"/>
            <a:r>
              <a:rPr lang="en-US" altLang="zh-CN" sz="2400" b="1">
                <a:solidFill>
                  <a:srgbClr val="FF0000"/>
                </a:solidFill>
                <a:latin typeface="Times New Roman" panose="02020603050405020304" pitchFamily="18" charset="0"/>
                <a:cs typeface="Times New Roman" panose="02020603050405020304" pitchFamily="18" charset="0"/>
              </a:rPr>
              <a:t>5 </a:t>
            </a:r>
            <a:r>
              <a:rPr lang="en-US" altLang="zh-CN" sz="2400">
                <a:latin typeface="Times New Roman" panose="02020603050405020304" pitchFamily="18" charset="0"/>
                <a:cs typeface="Times New Roman" panose="02020603050405020304" pitchFamily="18" charset="0"/>
              </a:rPr>
              <a:t>Mg + HNO</a:t>
            </a:r>
            <a:r>
              <a:rPr lang="en-US" altLang="zh-CN" sz="2400" baseline="-25000">
                <a:latin typeface="Times New Roman" panose="02020603050405020304" pitchFamily="18" charset="0"/>
                <a:cs typeface="Times New Roman" panose="02020603050405020304" pitchFamily="18" charset="0"/>
              </a:rPr>
              <a:t>3</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a:t>
            </a:r>
            <a:r>
              <a:rPr lang="zh-CN" altLang="en-US" sz="2400" b="1">
                <a:solidFill>
                  <a:srgbClr val="FF0000"/>
                </a:solidFill>
                <a:latin typeface="Times New Roman" panose="02020603050405020304" pitchFamily="18" charset="0"/>
                <a:cs typeface="Times New Roman" panose="02020603050405020304" pitchFamily="18" charset="0"/>
              </a:rPr>
              <a:t> </a:t>
            </a:r>
            <a:r>
              <a:rPr lang="en-US" altLang="zh-CN" sz="2400" b="1">
                <a:solidFill>
                  <a:srgbClr val="FF0000"/>
                </a:solidFill>
                <a:latin typeface="Times New Roman" panose="02020603050405020304" pitchFamily="18" charset="0"/>
                <a:cs typeface="Times New Roman" panose="02020603050405020304" pitchFamily="18" charset="0"/>
              </a:rPr>
              <a:t>5 </a:t>
            </a:r>
            <a:r>
              <a:rPr lang="en-US" altLang="zh-CN" sz="2400">
                <a:latin typeface="Times New Roman" panose="02020603050405020304" pitchFamily="18" charset="0"/>
                <a:cs typeface="Times New Roman" panose="02020603050405020304" pitchFamily="18" charset="0"/>
              </a:rPr>
              <a:t>Mg(NO</a:t>
            </a:r>
            <a:r>
              <a:rPr lang="en-US" altLang="zh-CN" sz="2400" baseline="-25000">
                <a:latin typeface="Times New Roman" panose="02020603050405020304" pitchFamily="18" charset="0"/>
                <a:cs typeface="Times New Roman" panose="02020603050405020304" pitchFamily="18" charset="0"/>
              </a:rPr>
              <a:t>3</a:t>
            </a:r>
            <a:r>
              <a:rPr lang="en-US" altLang="zh-CN" sz="2400">
                <a:latin typeface="Times New Roman" panose="02020603050405020304" pitchFamily="18" charset="0"/>
                <a:cs typeface="Times New Roman" panose="02020603050405020304" pitchFamily="18" charset="0"/>
              </a:rPr>
              <a:t>)</a:t>
            </a:r>
            <a:r>
              <a:rPr lang="en-US" altLang="zh-CN" sz="2400" baseline="-25000">
                <a:latin typeface="Times New Roman" panose="02020603050405020304" pitchFamily="18" charset="0"/>
                <a:cs typeface="Times New Roman" panose="02020603050405020304" pitchFamily="18" charset="0"/>
              </a:rPr>
              <a:t>2</a:t>
            </a:r>
            <a:r>
              <a:rPr lang="en-US" altLang="zh-CN" sz="2400">
                <a:latin typeface="Times New Roman" panose="02020603050405020304" pitchFamily="18" charset="0"/>
                <a:cs typeface="Times New Roman" panose="02020603050405020304" pitchFamily="18" charset="0"/>
              </a:rPr>
              <a:t> + </a:t>
            </a:r>
            <a:r>
              <a:rPr lang="en-US" altLang="zh-CN" sz="2400" b="1">
                <a:solidFill>
                  <a:srgbClr val="FF0000"/>
                </a:solidFill>
                <a:latin typeface="Times New Roman" panose="02020603050405020304" pitchFamily="18" charset="0"/>
                <a:cs typeface="Times New Roman" panose="02020603050405020304" pitchFamily="18" charset="0"/>
              </a:rPr>
              <a:t>(1) </a:t>
            </a:r>
            <a:r>
              <a:rPr lang="en-US" altLang="zh-CN" sz="2400">
                <a:latin typeface="Times New Roman" panose="02020603050405020304" pitchFamily="18" charset="0"/>
                <a:cs typeface="Times New Roman" panose="02020603050405020304" pitchFamily="18" charset="0"/>
              </a:rPr>
              <a:t>N</a:t>
            </a:r>
            <a:r>
              <a:rPr lang="en-US" altLang="zh-CN" sz="2400" baseline="-25000">
                <a:latin typeface="Times New Roman" panose="02020603050405020304" pitchFamily="18" charset="0"/>
                <a:cs typeface="Times New Roman" panose="02020603050405020304" pitchFamily="18" charset="0"/>
              </a:rPr>
              <a:t>2</a:t>
            </a:r>
            <a:r>
              <a:rPr lang="en-US" altLang="zh-CN" sz="2400">
                <a:latin typeface="Times New Roman" panose="02020603050405020304" pitchFamily="18" charset="0"/>
                <a:cs typeface="Times New Roman" panose="02020603050405020304" pitchFamily="18" charset="0"/>
              </a:rPr>
              <a:t> + H</a:t>
            </a:r>
            <a:r>
              <a:rPr lang="en-US" altLang="zh-CN" sz="2400" baseline="-25000">
                <a:latin typeface="Times New Roman" panose="02020603050405020304" pitchFamily="18" charset="0"/>
                <a:cs typeface="Times New Roman" panose="02020603050405020304" pitchFamily="18" charset="0"/>
              </a:rPr>
              <a:t>2</a:t>
            </a:r>
            <a:r>
              <a:rPr lang="en-US" altLang="zh-CN" sz="2400">
                <a:latin typeface="Times New Roman" panose="02020603050405020304" pitchFamily="18" charset="0"/>
                <a:cs typeface="Times New Roman" panose="02020603050405020304" pitchFamily="18" charset="0"/>
              </a:rPr>
              <a:t>O</a:t>
            </a:r>
            <a:endParaRPr lang="zh-CN" altLang="en-US" sz="2400">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4. </a:t>
            </a:r>
            <a:r>
              <a:rPr lang="en-US" altLang="zh-CN" b="1">
                <a:solidFill>
                  <a:srgbClr val="FF0000"/>
                </a:solidFill>
                <a:latin typeface="Times New Roman" panose="02020603050405020304" pitchFamily="18" charset="0"/>
                <a:cs typeface="Times New Roman" panose="02020603050405020304" pitchFamily="18" charset="0"/>
              </a:rPr>
              <a:t>Balance the number of atoms </a:t>
            </a:r>
            <a:r>
              <a:rPr lang="en-US" altLang="zh-CN">
                <a:latin typeface="Times New Roman" panose="02020603050405020304" pitchFamily="18" charset="0"/>
                <a:cs typeface="Times New Roman" panose="02020603050405020304" pitchFamily="18" charset="0"/>
              </a:rPr>
              <a:t>for each element by adding coefficients to substances </a:t>
            </a:r>
            <a:r>
              <a:rPr lang="en-US" altLang="zh-CN" b="1">
                <a:solidFill>
                  <a:srgbClr val="FF0000"/>
                </a:solidFill>
                <a:latin typeface="Times New Roman" panose="02020603050405020304" pitchFamily="18" charset="0"/>
                <a:cs typeface="Times New Roman" panose="02020603050405020304" pitchFamily="18" charset="0"/>
              </a:rPr>
              <a:t>that have not been assigned with coefficient yet (BE AWARE: DO NOT change any assigned coefficients)</a:t>
            </a:r>
            <a:r>
              <a:rPr lang="en-US" altLang="zh-CN">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a:p>
            <a:pPr lvl="2" eaLnBrk="1" hangingPunct="1"/>
            <a:r>
              <a:rPr lang="en-US" altLang="zh-CN" sz="2400">
                <a:latin typeface="Times New Roman" panose="02020603050405020304" pitchFamily="18" charset="0"/>
                <a:cs typeface="Times New Roman" panose="02020603050405020304" pitchFamily="18" charset="0"/>
              </a:rPr>
              <a:t>5 Mg + </a:t>
            </a:r>
            <a:r>
              <a:rPr lang="en-US" altLang="zh-CN" sz="2400" b="1">
                <a:solidFill>
                  <a:srgbClr val="FF0000"/>
                </a:solidFill>
                <a:latin typeface="Times New Roman" panose="02020603050405020304" pitchFamily="18" charset="0"/>
                <a:cs typeface="Times New Roman" panose="02020603050405020304" pitchFamily="18" charset="0"/>
              </a:rPr>
              <a:t>12 </a:t>
            </a:r>
            <a:r>
              <a:rPr lang="en-US" altLang="zh-CN" sz="2400">
                <a:latin typeface="Times New Roman" panose="02020603050405020304" pitchFamily="18" charset="0"/>
                <a:cs typeface="Times New Roman" panose="02020603050405020304" pitchFamily="18" charset="0"/>
              </a:rPr>
              <a:t>HNO</a:t>
            </a:r>
            <a:r>
              <a:rPr lang="en-US" altLang="zh-CN" sz="2400" baseline="-25000">
                <a:latin typeface="Times New Roman" panose="02020603050405020304" pitchFamily="18" charset="0"/>
                <a:cs typeface="Times New Roman" panose="02020603050405020304" pitchFamily="18" charset="0"/>
              </a:rPr>
              <a:t>3</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5 Mg(NO</a:t>
            </a:r>
            <a:r>
              <a:rPr lang="en-US" altLang="zh-CN" sz="2400" baseline="-25000">
                <a:latin typeface="Times New Roman" panose="02020603050405020304" pitchFamily="18" charset="0"/>
                <a:cs typeface="Times New Roman" panose="02020603050405020304" pitchFamily="18" charset="0"/>
              </a:rPr>
              <a:t>3</a:t>
            </a:r>
            <a:r>
              <a:rPr lang="en-US" altLang="zh-CN" sz="2400">
                <a:latin typeface="Times New Roman" panose="02020603050405020304" pitchFamily="18" charset="0"/>
                <a:cs typeface="Times New Roman" panose="02020603050405020304" pitchFamily="18" charset="0"/>
              </a:rPr>
              <a:t>)</a:t>
            </a:r>
            <a:r>
              <a:rPr lang="en-US" altLang="zh-CN" sz="2400" baseline="-25000">
                <a:latin typeface="Times New Roman" panose="02020603050405020304" pitchFamily="18" charset="0"/>
                <a:cs typeface="Times New Roman" panose="02020603050405020304" pitchFamily="18" charset="0"/>
              </a:rPr>
              <a:t>2</a:t>
            </a:r>
            <a:r>
              <a:rPr lang="en-US" altLang="zh-CN" sz="2400">
                <a:latin typeface="Times New Roman" panose="02020603050405020304" pitchFamily="18" charset="0"/>
                <a:cs typeface="Times New Roman" panose="02020603050405020304" pitchFamily="18" charset="0"/>
              </a:rPr>
              <a:t> + N</a:t>
            </a:r>
            <a:r>
              <a:rPr lang="en-US" altLang="zh-CN" sz="2400" baseline="-25000">
                <a:latin typeface="Times New Roman" panose="02020603050405020304" pitchFamily="18" charset="0"/>
                <a:cs typeface="Times New Roman" panose="02020603050405020304" pitchFamily="18" charset="0"/>
              </a:rPr>
              <a:t>2</a:t>
            </a:r>
            <a:r>
              <a:rPr lang="en-US" altLang="zh-CN" sz="2400">
                <a:latin typeface="Times New Roman" panose="02020603050405020304" pitchFamily="18" charset="0"/>
                <a:cs typeface="Times New Roman" panose="02020603050405020304" pitchFamily="18" charset="0"/>
              </a:rPr>
              <a:t> + </a:t>
            </a:r>
            <a:r>
              <a:rPr lang="en-US" altLang="zh-CN" sz="2400" b="1">
                <a:solidFill>
                  <a:srgbClr val="FF0000"/>
                </a:solidFill>
                <a:latin typeface="Times New Roman" panose="02020603050405020304" pitchFamily="18" charset="0"/>
                <a:cs typeface="Times New Roman" panose="02020603050405020304" pitchFamily="18" charset="0"/>
              </a:rPr>
              <a:t>6 </a:t>
            </a:r>
            <a:r>
              <a:rPr lang="en-US" altLang="zh-CN" sz="2400">
                <a:latin typeface="Times New Roman" panose="02020603050405020304" pitchFamily="18" charset="0"/>
                <a:cs typeface="Times New Roman" panose="02020603050405020304" pitchFamily="18" charset="0"/>
              </a:rPr>
              <a:t>H</a:t>
            </a:r>
            <a:r>
              <a:rPr lang="en-US" altLang="zh-CN" sz="2400" baseline="-25000">
                <a:latin typeface="Times New Roman" panose="02020603050405020304" pitchFamily="18" charset="0"/>
                <a:cs typeface="Times New Roman" panose="02020603050405020304" pitchFamily="18" charset="0"/>
              </a:rPr>
              <a:t>2</a:t>
            </a:r>
            <a:r>
              <a:rPr lang="en-US" altLang="zh-CN" sz="2400">
                <a:latin typeface="Times New Roman" panose="02020603050405020304" pitchFamily="18" charset="0"/>
                <a:cs typeface="Times New Roman" panose="02020603050405020304" pitchFamily="18" charset="0"/>
              </a:rPr>
              <a:t>O</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9275"/>
            <a:ext cx="8229600" cy="708025"/>
          </a:xfrm>
        </p:spPr>
        <p:txBody>
          <a:bodyPr/>
          <a:lstStyle/>
          <a:p>
            <a:pPr eaLnBrk="1" hangingPunct="1"/>
            <a:r>
              <a:rPr lang="en-US" altLang="zh-CN" sz="3600"/>
              <a:t>Exercises</a:t>
            </a:r>
            <a:endParaRPr lang="zh-CN" altLang="en-US" sz="3600"/>
          </a:p>
        </p:txBody>
      </p:sp>
      <p:sp>
        <p:nvSpPr>
          <p:cNvPr id="3" name="内容占位符 2"/>
          <p:cNvSpPr>
            <a:spLocks noGrp="1"/>
          </p:cNvSpPr>
          <p:nvPr>
            <p:ph idx="1"/>
          </p:nvPr>
        </p:nvSpPr>
        <p:spPr>
          <a:xfrm>
            <a:off x="457200" y="1412875"/>
            <a:ext cx="8229600" cy="5184775"/>
          </a:xfrm>
        </p:spPr>
        <p:txBody>
          <a:bodyPr/>
          <a:lstStyle/>
          <a:p>
            <a:pPr eaLnBrk="1" hangingPunct="1"/>
            <a:r>
              <a:rPr lang="en-US" altLang="zh-CN" dirty="0">
                <a:latin typeface="Times New Roman" panose="02020603050405020304" pitchFamily="18" charset="0"/>
                <a:cs typeface="Times New Roman" panose="02020603050405020304" pitchFamily="18" charset="0"/>
              </a:rPr>
              <a:t>Balance the following chemical equations:</a:t>
            </a:r>
            <a:endParaRPr lang="en-US" altLang="zh-CN" dirty="0">
              <a:latin typeface="Times New Roman" panose="02020603050405020304" pitchFamily="18" charset="0"/>
              <a:cs typeface="Times New Roman" panose="02020603050405020304" pitchFamily="18" charset="0"/>
            </a:endParaRPr>
          </a:p>
          <a:p>
            <a:pPr lvl="1" eaLnBrk="1" hangingPunct="1"/>
            <a:r>
              <a:rPr lang="en-US" altLang="zh-CN" dirty="0">
                <a:latin typeface="Times New Roman" panose="02020603050405020304" pitchFamily="18" charset="0"/>
                <a:cs typeface="Times New Roman" panose="02020603050405020304" pitchFamily="18" charset="0"/>
              </a:rPr>
              <a:t>CH</a:t>
            </a:r>
            <a:r>
              <a:rPr lang="en-US" altLang="zh-CN" baseline="-25000" dirty="0">
                <a:latin typeface="Times New Roman" panose="02020603050405020304" pitchFamily="18" charset="0"/>
                <a:cs typeface="Times New Roman" panose="02020603050405020304" pitchFamily="18" charset="0"/>
              </a:rPr>
              <a:t>4 </a:t>
            </a:r>
            <a:r>
              <a:rPr lang="en-US" altLang="zh-CN" dirty="0">
                <a:latin typeface="Times New Roman" panose="02020603050405020304" pitchFamily="18" charset="0"/>
                <a:cs typeface="Times New Roman" panose="02020603050405020304" pitchFamily="18" charset="0"/>
              </a:rPr>
              <a:t>+ CuO</a:t>
            </a:r>
            <a:r>
              <a:rPr lang="en-GB" altLang="zh-CN" dirty="0">
                <a:latin typeface="Times New Roman" panose="02020603050405020304" pitchFamily="18" charset="0"/>
                <a:cs typeface="Times New Roman" panose="02020603050405020304" pitchFamily="18" charset="0"/>
              </a:rPr>
              <a:t> → </a:t>
            </a:r>
            <a:r>
              <a:rPr lang="en-US" altLang="zh-CN" dirty="0">
                <a:latin typeface="Times New Roman" panose="02020603050405020304" pitchFamily="18" charset="0"/>
                <a:cs typeface="Times New Roman" panose="02020603050405020304" pitchFamily="18" charset="0"/>
              </a:rPr>
              <a:t>Cu + CO</a:t>
            </a:r>
            <a:r>
              <a:rPr lang="en-US" altLang="zh-CN" baseline="-25000"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endParaRPr lang="en-US" altLang="zh-CN" dirty="0">
              <a:latin typeface="Times New Roman" panose="02020603050405020304" pitchFamily="18" charset="0"/>
              <a:cs typeface="Times New Roman" panose="02020603050405020304" pitchFamily="18" charset="0"/>
            </a:endParaRPr>
          </a:p>
          <a:p>
            <a:pPr lvl="1" eaLnBrk="1" hangingPunct="1"/>
            <a:r>
              <a:rPr lang="en-US" altLang="zh-CN" dirty="0">
                <a:latin typeface="Times New Roman" panose="02020603050405020304" pitchFamily="18" charset="0"/>
                <a:cs typeface="Times New Roman" panose="02020603050405020304" pitchFamily="18" charset="0"/>
              </a:rPr>
              <a:t>NO + O</a:t>
            </a:r>
            <a:r>
              <a:rPr lang="en-US" altLang="zh-CN" baseline="-25000"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 → HNO</a:t>
            </a:r>
            <a:r>
              <a:rPr lang="en-US" altLang="zh-CN"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eaLnBrk="1" hangingPunct="1"/>
            <a:r>
              <a:rPr lang="en-US" altLang="zh-CN" dirty="0">
                <a:latin typeface="Times New Roman" panose="02020603050405020304" pitchFamily="18" charset="0"/>
                <a:cs typeface="Times New Roman" panose="02020603050405020304" pitchFamily="18" charset="0"/>
              </a:rPr>
              <a:t>Cu + HNO</a:t>
            </a:r>
            <a:r>
              <a:rPr lang="en-US" altLang="zh-CN"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Cu(NO</a:t>
            </a:r>
            <a:r>
              <a:rPr lang="en-US" altLang="zh-CN"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NO +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endParaRPr lang="en-US" altLang="zh-CN" dirty="0">
              <a:latin typeface="Times New Roman" panose="02020603050405020304" pitchFamily="18" charset="0"/>
              <a:cs typeface="Times New Roman" panose="02020603050405020304" pitchFamily="18" charset="0"/>
            </a:endParaRPr>
          </a:p>
          <a:p>
            <a:pPr lvl="1" eaLnBrk="1" hangingPunct="1"/>
            <a:r>
              <a:rPr lang="pt-BR" altLang="zh-CN" dirty="0">
                <a:latin typeface="Times New Roman" panose="02020603050405020304" pitchFamily="18" charset="0"/>
                <a:cs typeface="Times New Roman" panose="02020603050405020304" pitchFamily="18" charset="0"/>
              </a:rPr>
              <a:t>Cl</a:t>
            </a:r>
            <a:r>
              <a:rPr lang="pt-BR"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 + KOH → KCl + KClO</a:t>
            </a:r>
            <a:r>
              <a:rPr lang="pt-BR" altLang="zh-CN" baseline="-25000" dirty="0">
                <a:latin typeface="Times New Roman" panose="02020603050405020304" pitchFamily="18" charset="0"/>
                <a:cs typeface="Times New Roman" panose="02020603050405020304" pitchFamily="18" charset="0"/>
              </a:rPr>
              <a:t>3</a:t>
            </a:r>
            <a:r>
              <a:rPr lang="pt-BR" altLang="zh-CN" dirty="0">
                <a:latin typeface="Times New Roman" panose="02020603050405020304" pitchFamily="18" charset="0"/>
                <a:cs typeface="Times New Roman" panose="02020603050405020304" pitchFamily="18" charset="0"/>
              </a:rPr>
              <a:t> + H</a:t>
            </a:r>
            <a:r>
              <a:rPr lang="pt-BR"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O</a:t>
            </a:r>
            <a:endParaRPr lang="pt-BR" altLang="zh-CN" dirty="0">
              <a:latin typeface="Times New Roman" panose="02020603050405020304" pitchFamily="18" charset="0"/>
              <a:cs typeface="Times New Roman" panose="02020603050405020304" pitchFamily="18" charset="0"/>
            </a:endParaRPr>
          </a:p>
          <a:p>
            <a:pPr lvl="1" eaLnBrk="1" hangingPunct="1"/>
            <a:endParaRPr lang="pt-BR" altLang="zh-CN" dirty="0">
              <a:latin typeface="Times New Roman" panose="02020603050405020304" pitchFamily="18" charset="0"/>
              <a:cs typeface="Times New Roman" panose="02020603050405020304" pitchFamily="18" charset="0"/>
            </a:endParaRPr>
          </a:p>
          <a:p>
            <a:pPr eaLnBrk="1" hangingPunct="1"/>
            <a:r>
              <a:rPr lang="pt-BR" altLang="zh-CN" dirty="0">
                <a:latin typeface="Times New Roman" panose="02020603050405020304" pitchFamily="18" charset="0"/>
                <a:cs typeface="Times New Roman" panose="02020603050405020304" pitchFamily="18" charset="0"/>
              </a:rPr>
              <a:t>Check out:</a:t>
            </a:r>
            <a:endParaRPr lang="pt-BR" altLang="zh-CN" dirty="0">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CH</a:t>
            </a:r>
            <a:r>
              <a:rPr lang="en-US" altLang="zh-CN" b="1" baseline="-25000" dirty="0">
                <a:solidFill>
                  <a:srgbClr val="FF0000"/>
                </a:solidFill>
                <a:latin typeface="Times New Roman" panose="02020603050405020304" pitchFamily="18" charset="0"/>
                <a:cs typeface="Times New Roman" panose="02020603050405020304" pitchFamily="18" charset="0"/>
              </a:rPr>
              <a:t>4 </a:t>
            </a:r>
            <a:r>
              <a:rPr lang="en-US" altLang="zh-CN" b="1" dirty="0">
                <a:solidFill>
                  <a:srgbClr val="FF0000"/>
                </a:solidFill>
                <a:latin typeface="Times New Roman" panose="02020603050405020304" pitchFamily="18" charset="0"/>
                <a:cs typeface="Times New Roman" panose="02020603050405020304" pitchFamily="18" charset="0"/>
              </a:rPr>
              <a:t>+ 4 CuO</a:t>
            </a:r>
            <a:r>
              <a:rPr lang="en-GB" altLang="zh-CN" b="1" dirty="0">
                <a:solidFill>
                  <a:srgbClr val="FF0000"/>
                </a:solidFill>
                <a:latin typeface="Times New Roman" panose="02020603050405020304" pitchFamily="18" charset="0"/>
                <a:cs typeface="Times New Roman" panose="02020603050405020304" pitchFamily="18" charset="0"/>
              </a:rPr>
              <a:t> → 4 </a:t>
            </a:r>
            <a:r>
              <a:rPr lang="en-US" altLang="zh-CN" b="1" dirty="0">
                <a:solidFill>
                  <a:srgbClr val="FF0000"/>
                </a:solidFill>
                <a:latin typeface="Times New Roman" panose="02020603050405020304" pitchFamily="18" charset="0"/>
                <a:cs typeface="Times New Roman" panose="02020603050405020304" pitchFamily="18" charset="0"/>
              </a:rPr>
              <a:t>Cu + CO</a:t>
            </a:r>
            <a:r>
              <a:rPr lang="en-US" altLang="zh-CN" b="1" baseline="-25000" dirty="0">
                <a:solidFill>
                  <a:srgbClr val="FF0000"/>
                </a:solidFill>
                <a:latin typeface="Times New Roman" panose="02020603050405020304" pitchFamily="18" charset="0"/>
                <a:cs typeface="Times New Roman" panose="02020603050405020304" pitchFamily="18" charset="0"/>
              </a:rPr>
              <a:t>2 </a:t>
            </a:r>
            <a:r>
              <a:rPr lang="en-US" altLang="zh-CN" b="1" dirty="0">
                <a:solidFill>
                  <a:srgbClr val="FF0000"/>
                </a:solidFill>
                <a:latin typeface="Times New Roman" panose="02020603050405020304" pitchFamily="18" charset="0"/>
                <a:cs typeface="Times New Roman" panose="02020603050405020304" pitchFamily="18" charset="0"/>
              </a:rPr>
              <a:t>+ 2 H</a:t>
            </a:r>
            <a:r>
              <a:rPr lang="en-US" altLang="zh-CN" b="1" baseline="-25000" dirty="0">
                <a:solidFill>
                  <a:srgbClr val="FF0000"/>
                </a:solidFill>
                <a:latin typeface="Times New Roman" panose="02020603050405020304" pitchFamily="18" charset="0"/>
                <a:cs typeface="Times New Roman" panose="02020603050405020304" pitchFamily="18" charset="0"/>
              </a:rPr>
              <a:t>2</a:t>
            </a:r>
            <a:r>
              <a:rPr lang="en-US" altLang="zh-CN" b="1" dirty="0">
                <a:solidFill>
                  <a:srgbClr val="FF0000"/>
                </a:solidFill>
                <a:latin typeface="Times New Roman" panose="02020603050405020304" pitchFamily="18" charset="0"/>
                <a:cs typeface="Times New Roman" panose="02020603050405020304" pitchFamily="18" charset="0"/>
              </a:rPr>
              <a:t>O</a:t>
            </a:r>
            <a:endParaRPr lang="en-US" altLang="zh-CN" b="1" dirty="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4 NO + 3 O</a:t>
            </a:r>
            <a:r>
              <a:rPr lang="en-US" altLang="zh-CN" b="1" baseline="-25000" dirty="0">
                <a:solidFill>
                  <a:srgbClr val="FF0000"/>
                </a:solidFill>
                <a:latin typeface="Times New Roman" panose="02020603050405020304" pitchFamily="18" charset="0"/>
                <a:cs typeface="Times New Roman" panose="02020603050405020304" pitchFamily="18" charset="0"/>
              </a:rPr>
              <a:t>2 </a:t>
            </a:r>
            <a:r>
              <a:rPr lang="en-US" altLang="zh-CN" b="1" dirty="0">
                <a:solidFill>
                  <a:srgbClr val="FF0000"/>
                </a:solidFill>
                <a:latin typeface="Times New Roman" panose="02020603050405020304" pitchFamily="18" charset="0"/>
                <a:cs typeface="Times New Roman" panose="02020603050405020304" pitchFamily="18" charset="0"/>
              </a:rPr>
              <a:t>+ 2 H</a:t>
            </a:r>
            <a:r>
              <a:rPr lang="en-US" altLang="zh-CN" b="1" baseline="-25000" dirty="0">
                <a:solidFill>
                  <a:srgbClr val="FF0000"/>
                </a:solidFill>
                <a:latin typeface="Times New Roman" panose="02020603050405020304" pitchFamily="18" charset="0"/>
                <a:cs typeface="Times New Roman" panose="02020603050405020304" pitchFamily="18" charset="0"/>
              </a:rPr>
              <a:t>2</a:t>
            </a:r>
            <a:r>
              <a:rPr lang="en-US" altLang="zh-CN" b="1" dirty="0">
                <a:solidFill>
                  <a:srgbClr val="FF0000"/>
                </a:solidFill>
                <a:latin typeface="Times New Roman" panose="02020603050405020304" pitchFamily="18" charset="0"/>
                <a:cs typeface="Times New Roman" panose="02020603050405020304" pitchFamily="18" charset="0"/>
              </a:rPr>
              <a:t>O → 4 HNO</a:t>
            </a:r>
            <a:r>
              <a:rPr lang="en-US" altLang="zh-CN" b="1" baseline="-25000" dirty="0">
                <a:solidFill>
                  <a:srgbClr val="FF0000"/>
                </a:solidFill>
                <a:latin typeface="Times New Roman" panose="02020603050405020304" pitchFamily="18" charset="0"/>
                <a:cs typeface="Times New Roman" panose="02020603050405020304" pitchFamily="18" charset="0"/>
              </a:rPr>
              <a:t>3</a:t>
            </a:r>
            <a:r>
              <a:rPr lang="en-US" altLang="zh-CN" b="1" dirty="0">
                <a:solidFill>
                  <a:srgbClr val="FF0000"/>
                </a:solidFill>
                <a:latin typeface="Times New Roman" panose="02020603050405020304" pitchFamily="18" charset="0"/>
                <a:cs typeface="Times New Roman" panose="02020603050405020304" pitchFamily="18" charset="0"/>
              </a:rPr>
              <a:t> </a:t>
            </a:r>
            <a:endParaRPr lang="en-US" altLang="zh-CN" b="1" dirty="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3 Cu + 8 HNO</a:t>
            </a:r>
            <a:r>
              <a:rPr lang="en-US" altLang="zh-CN" b="1" baseline="-25000" dirty="0">
                <a:solidFill>
                  <a:srgbClr val="FF0000"/>
                </a:solidFill>
                <a:latin typeface="Times New Roman" panose="02020603050405020304" pitchFamily="18" charset="0"/>
                <a:cs typeface="Times New Roman" panose="02020603050405020304" pitchFamily="18" charset="0"/>
              </a:rPr>
              <a:t>3</a:t>
            </a:r>
            <a:r>
              <a:rPr lang="en-US" altLang="zh-CN" b="1" dirty="0">
                <a:solidFill>
                  <a:srgbClr val="FF0000"/>
                </a:solidFill>
                <a:latin typeface="Times New Roman" panose="02020603050405020304" pitchFamily="18" charset="0"/>
                <a:cs typeface="Times New Roman" panose="02020603050405020304" pitchFamily="18" charset="0"/>
              </a:rPr>
              <a:t> </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3 Cu(NO</a:t>
            </a:r>
            <a:r>
              <a:rPr lang="en-US" altLang="zh-CN" b="1" baseline="-25000" dirty="0">
                <a:solidFill>
                  <a:srgbClr val="FF0000"/>
                </a:solidFill>
                <a:latin typeface="Times New Roman" panose="02020603050405020304" pitchFamily="18" charset="0"/>
                <a:cs typeface="Times New Roman" panose="02020603050405020304" pitchFamily="18" charset="0"/>
              </a:rPr>
              <a:t>3</a:t>
            </a:r>
            <a:r>
              <a:rPr lang="en-US" altLang="zh-CN" b="1" dirty="0">
                <a:solidFill>
                  <a:srgbClr val="FF0000"/>
                </a:solidFill>
                <a:latin typeface="Times New Roman" panose="02020603050405020304" pitchFamily="18" charset="0"/>
                <a:cs typeface="Times New Roman" panose="02020603050405020304" pitchFamily="18" charset="0"/>
              </a:rPr>
              <a:t>)</a:t>
            </a:r>
            <a:r>
              <a:rPr lang="en-US" altLang="zh-CN" b="1" baseline="-25000" dirty="0">
                <a:solidFill>
                  <a:srgbClr val="FF0000"/>
                </a:solidFill>
                <a:latin typeface="Times New Roman" panose="02020603050405020304" pitchFamily="18" charset="0"/>
                <a:cs typeface="Times New Roman" panose="02020603050405020304" pitchFamily="18" charset="0"/>
              </a:rPr>
              <a:t>2</a:t>
            </a:r>
            <a:r>
              <a:rPr lang="en-US" altLang="zh-CN" b="1" dirty="0">
                <a:solidFill>
                  <a:srgbClr val="FF0000"/>
                </a:solidFill>
                <a:latin typeface="Times New Roman" panose="02020603050405020304" pitchFamily="18" charset="0"/>
                <a:cs typeface="Times New Roman" panose="02020603050405020304" pitchFamily="18" charset="0"/>
              </a:rPr>
              <a:t> + 2 NO + 4 H</a:t>
            </a:r>
            <a:r>
              <a:rPr lang="en-US" altLang="zh-CN" b="1" baseline="-25000" dirty="0">
                <a:solidFill>
                  <a:srgbClr val="FF0000"/>
                </a:solidFill>
                <a:latin typeface="Times New Roman" panose="02020603050405020304" pitchFamily="18" charset="0"/>
                <a:cs typeface="Times New Roman" panose="02020603050405020304" pitchFamily="18" charset="0"/>
              </a:rPr>
              <a:t>2</a:t>
            </a:r>
            <a:r>
              <a:rPr lang="en-US" altLang="zh-CN" b="1" dirty="0">
                <a:solidFill>
                  <a:srgbClr val="FF0000"/>
                </a:solidFill>
                <a:latin typeface="Times New Roman" panose="02020603050405020304" pitchFamily="18" charset="0"/>
                <a:cs typeface="Times New Roman" panose="02020603050405020304" pitchFamily="18" charset="0"/>
              </a:rPr>
              <a:t>O </a:t>
            </a:r>
            <a:endParaRPr lang="en-US" altLang="zh-CN" b="1" dirty="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3 </a:t>
            </a:r>
            <a:r>
              <a:rPr lang="pt-BR" altLang="zh-CN" b="1" dirty="0">
                <a:solidFill>
                  <a:srgbClr val="FF0000"/>
                </a:solidFill>
                <a:latin typeface="Times New Roman" panose="02020603050405020304" pitchFamily="18" charset="0"/>
                <a:cs typeface="Times New Roman" panose="02020603050405020304" pitchFamily="18" charset="0"/>
              </a:rPr>
              <a:t>Cl</a:t>
            </a:r>
            <a:r>
              <a:rPr lang="pt-BR" altLang="zh-CN" b="1" baseline="-25000" dirty="0">
                <a:solidFill>
                  <a:srgbClr val="FF0000"/>
                </a:solidFill>
                <a:latin typeface="Times New Roman" panose="02020603050405020304" pitchFamily="18" charset="0"/>
                <a:cs typeface="Times New Roman" panose="02020603050405020304" pitchFamily="18" charset="0"/>
              </a:rPr>
              <a:t>2</a:t>
            </a:r>
            <a:r>
              <a:rPr lang="pt-BR" altLang="zh-CN" b="1" dirty="0">
                <a:solidFill>
                  <a:srgbClr val="FF0000"/>
                </a:solidFill>
                <a:latin typeface="Times New Roman" panose="02020603050405020304" pitchFamily="18" charset="0"/>
                <a:cs typeface="Times New Roman" panose="02020603050405020304" pitchFamily="18" charset="0"/>
              </a:rPr>
              <a:t> + 6 KOH → 5 KCl + KClO</a:t>
            </a:r>
            <a:r>
              <a:rPr lang="pt-BR" altLang="zh-CN" b="1" baseline="-25000" dirty="0">
                <a:solidFill>
                  <a:srgbClr val="FF0000"/>
                </a:solidFill>
                <a:latin typeface="Times New Roman" panose="02020603050405020304" pitchFamily="18" charset="0"/>
                <a:cs typeface="Times New Roman" panose="02020603050405020304" pitchFamily="18" charset="0"/>
              </a:rPr>
              <a:t>3</a:t>
            </a:r>
            <a:r>
              <a:rPr lang="pt-BR" altLang="zh-CN" b="1" dirty="0">
                <a:solidFill>
                  <a:srgbClr val="FF0000"/>
                </a:solidFill>
                <a:latin typeface="Times New Roman" panose="02020603050405020304" pitchFamily="18" charset="0"/>
                <a:cs typeface="Times New Roman" panose="02020603050405020304" pitchFamily="18" charset="0"/>
              </a:rPr>
              <a:t> + 3 H</a:t>
            </a:r>
            <a:r>
              <a:rPr lang="pt-BR" altLang="zh-CN" b="1" baseline="-25000" dirty="0">
                <a:solidFill>
                  <a:srgbClr val="FF0000"/>
                </a:solidFill>
                <a:latin typeface="Times New Roman" panose="02020603050405020304" pitchFamily="18" charset="0"/>
                <a:cs typeface="Times New Roman" panose="02020603050405020304" pitchFamily="18" charset="0"/>
              </a:rPr>
              <a:t>2</a:t>
            </a:r>
            <a:r>
              <a:rPr lang="pt-BR" altLang="zh-CN" b="1" dirty="0">
                <a:solidFill>
                  <a:srgbClr val="FF0000"/>
                </a:solidFill>
                <a:latin typeface="Times New Roman" panose="02020603050405020304" pitchFamily="18" charset="0"/>
                <a:cs typeface="Times New Roman" panose="02020603050405020304" pitchFamily="18" charset="0"/>
              </a:rPr>
              <a:t>O</a:t>
            </a:r>
            <a:endParaRPr lang="pt-BR" altLang="zh-CN" b="1" dirty="0">
              <a:solidFill>
                <a:srgbClr val="FF0000"/>
              </a:solidFill>
              <a:latin typeface="Times New Roman" panose="02020603050405020304" pitchFamily="18" charset="0"/>
              <a:cs typeface="Times New Roman" panose="02020603050405020304" pitchFamily="18" charset="0"/>
            </a:endParaRPr>
          </a:p>
          <a:p>
            <a:pPr eaLnBrk="1" hangingPunct="1"/>
            <a:endParaRPr lang="pt-BR" altLang="zh-CN" dirty="0">
              <a:latin typeface="Times New Roman" panose="02020603050405020304" pitchFamily="18" charset="0"/>
              <a:cs typeface="Times New Roman" panose="02020603050405020304" pitchFamily="18" charset="0"/>
            </a:endParaRPr>
          </a:p>
          <a:p>
            <a:pPr eaLnBrk="1" hangingPunct="1"/>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27660" y="836295"/>
            <a:ext cx="8488680" cy="45739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rcRect t="53582"/>
          <a:stretch>
            <a:fillRect/>
          </a:stretch>
        </p:blipFill>
        <p:spPr>
          <a:xfrm>
            <a:off x="425450" y="476250"/>
            <a:ext cx="8293735" cy="2858770"/>
          </a:xfrm>
          <a:prstGeom prst="rect">
            <a:avLst/>
          </a:prstGeom>
        </p:spPr>
      </p:pic>
      <p:pic>
        <p:nvPicPr>
          <p:cNvPr id="6" name="内容占位符 3"/>
          <p:cNvPicPr>
            <a:picLocks noChangeAspect="1"/>
          </p:cNvPicPr>
          <p:nvPr>
            <p:custDataLst>
              <p:tags r:id="rId2"/>
            </p:custDataLst>
          </p:nvPr>
        </p:nvPicPr>
        <p:blipFill>
          <a:blip r:embed="rId3"/>
          <a:srcRect t="12717"/>
          <a:stretch>
            <a:fillRect/>
          </a:stretch>
        </p:blipFill>
        <p:spPr>
          <a:xfrm>
            <a:off x="425450" y="3356610"/>
            <a:ext cx="8294370" cy="29914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850"/>
            <a:ext cx="8229600" cy="852488"/>
          </a:xfrm>
        </p:spPr>
        <p:txBody>
          <a:bodyPr/>
          <a:lstStyle/>
          <a:p>
            <a:pPr eaLnBrk="1" hangingPunct="1"/>
            <a:r>
              <a:rPr lang="en-US" altLang="zh-CN" dirty="0"/>
              <a:t>What is Redox Reaction?</a:t>
            </a:r>
            <a:endParaRPr lang="zh-CN" altLang="en-US" dirty="0"/>
          </a:p>
        </p:txBody>
      </p:sp>
      <p:sp>
        <p:nvSpPr>
          <p:cNvPr id="3" name="内容占位符 2"/>
          <p:cNvSpPr>
            <a:spLocks noGrp="1"/>
          </p:cNvSpPr>
          <p:nvPr>
            <p:ph idx="1"/>
          </p:nvPr>
        </p:nvSpPr>
        <p:spPr/>
        <p:txBody>
          <a:bodyPr/>
          <a:lstStyle/>
          <a:p>
            <a:pPr eaLnBrk="1" hangingPunct="1"/>
            <a:r>
              <a:rPr lang="en-US" altLang="zh-CN"/>
              <a:t>Red – Reduction – The process that forms elements from their oxides</a:t>
            </a:r>
            <a:endParaRPr lang="en-US" altLang="zh-CN"/>
          </a:p>
          <a:p>
            <a:pPr eaLnBrk="1" hangingPunct="1"/>
            <a:r>
              <a:rPr lang="en-US" altLang="zh-CN"/>
              <a:t>Ox – Oxidation – The process that forms oxides from their elements</a:t>
            </a:r>
            <a:endParaRPr lang="en-US" altLang="zh-CN"/>
          </a:p>
          <a:p>
            <a:pPr eaLnBrk="1" hangingPunct="1"/>
            <a:r>
              <a:rPr lang="en-US" altLang="zh-CN"/>
              <a:t>Redox – Oxidation Reduction</a:t>
            </a:r>
            <a:endParaRPr lang="en-US" altLang="zh-CN"/>
          </a:p>
          <a:p>
            <a:pPr eaLnBrk="1" hangingPunct="1"/>
            <a:r>
              <a:rPr lang="en-US" altLang="zh-CN"/>
              <a:t>So redox reaction contains both oxidation and reduction</a:t>
            </a:r>
            <a:endParaRPr lang="en-US" altLang="zh-CN"/>
          </a:p>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750" y="476250"/>
            <a:ext cx="8434388" cy="1296988"/>
          </a:xfrm>
        </p:spPr>
        <p:txBody>
          <a:bodyPr/>
          <a:lstStyle/>
          <a:p>
            <a:pPr eaLnBrk="1" hangingPunct="1"/>
            <a:r>
              <a:rPr lang="en-US" altLang="zh-CN" sz="3600"/>
              <a:t>Relationship of Oxidation State and Reducibility / Oxidizability</a:t>
            </a:r>
            <a:endParaRPr lang="zh-CN" altLang="en-US" sz="3600"/>
          </a:p>
        </p:txBody>
      </p:sp>
      <p:sp>
        <p:nvSpPr>
          <p:cNvPr id="3" name="内容占位符 2"/>
          <p:cNvSpPr>
            <a:spLocks noGrp="1"/>
          </p:cNvSpPr>
          <p:nvPr>
            <p:ph idx="1"/>
          </p:nvPr>
        </p:nvSpPr>
        <p:spPr>
          <a:xfrm>
            <a:off x="457200" y="1773238"/>
            <a:ext cx="8507413" cy="4895850"/>
          </a:xfrm>
        </p:spPr>
        <p:txBody>
          <a:bodyPr/>
          <a:lstStyle/>
          <a:p>
            <a:pPr eaLnBrk="1" hangingPunct="1"/>
            <a:r>
              <a:rPr lang="en-US" altLang="zh-CN">
                <a:latin typeface="Times New Roman" panose="02020603050405020304" pitchFamily="18" charset="0"/>
                <a:cs typeface="Times New Roman" panose="02020603050405020304" pitchFamily="18" charset="0"/>
              </a:rPr>
              <a:t>Elements that are at their </a:t>
            </a:r>
            <a:r>
              <a:rPr lang="en-US" altLang="zh-CN" b="1">
                <a:solidFill>
                  <a:srgbClr val="FF0000"/>
                </a:solidFill>
                <a:latin typeface="Times New Roman" panose="02020603050405020304" pitchFamily="18" charset="0"/>
                <a:cs typeface="Times New Roman" panose="02020603050405020304" pitchFamily="18" charset="0"/>
              </a:rPr>
              <a:t>highest </a:t>
            </a:r>
            <a:r>
              <a:rPr lang="en-US" altLang="zh-CN">
                <a:latin typeface="Times New Roman" panose="02020603050405020304" pitchFamily="18" charset="0"/>
                <a:cs typeface="Times New Roman" panose="02020603050405020304" pitchFamily="18" charset="0"/>
              </a:rPr>
              <a:t>oxidation state </a:t>
            </a:r>
            <a:r>
              <a:rPr lang="en-US" altLang="zh-CN" b="1">
                <a:solidFill>
                  <a:srgbClr val="FF0000"/>
                </a:solidFill>
                <a:latin typeface="Times New Roman" panose="02020603050405020304" pitchFamily="18" charset="0"/>
                <a:cs typeface="Times New Roman" panose="02020603050405020304" pitchFamily="18" charset="0"/>
              </a:rPr>
              <a:t>can only oxidize / be reduced </a:t>
            </a:r>
            <a:r>
              <a:rPr lang="en-US" altLang="zh-CN">
                <a:latin typeface="Times New Roman" panose="02020603050405020304" pitchFamily="18" charset="0"/>
                <a:cs typeface="Times New Roman" panose="02020603050405020304" pitchFamily="18" charset="0"/>
              </a:rPr>
              <a:t>by other elements</a:t>
            </a:r>
            <a:endParaRPr lang="en-US" altLang="zh-CN">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E.g.: H</a:t>
            </a:r>
            <a:r>
              <a:rPr lang="en-US" altLang="zh-CN" b="1">
                <a:solidFill>
                  <a:srgbClr val="FF0000"/>
                </a:solidFill>
                <a:latin typeface="Times New Roman" panose="02020603050405020304" pitchFamily="18" charset="0"/>
                <a:cs typeface="Times New Roman" panose="02020603050405020304" pitchFamily="18" charset="0"/>
              </a:rPr>
              <a:t>N</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 conc. H</a:t>
            </a:r>
            <a:r>
              <a:rPr lang="en-US" altLang="zh-CN" baseline="-25000">
                <a:latin typeface="Times New Roman" panose="02020603050405020304" pitchFamily="18" charset="0"/>
                <a:cs typeface="Times New Roman" panose="02020603050405020304" pitchFamily="18" charset="0"/>
              </a:rPr>
              <a:t>2</a:t>
            </a:r>
            <a:r>
              <a:rPr lang="en-US" altLang="zh-CN" b="1">
                <a:solidFill>
                  <a:srgbClr val="FF0000"/>
                </a:solidFill>
                <a:latin typeface="Times New Roman" panose="02020603050405020304" pitchFamily="18" charset="0"/>
                <a:cs typeface="Times New Roman" panose="02020603050405020304" pitchFamily="18" charset="0"/>
              </a:rPr>
              <a:t>S</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4</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Mn</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4</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Cr</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7</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F</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Fe</a:t>
            </a:r>
            <a:r>
              <a:rPr lang="en-US" altLang="zh-CN" baseline="30000">
                <a:latin typeface="Times New Roman" panose="02020603050405020304" pitchFamily="18" charset="0"/>
                <a:cs typeface="Times New Roman" panose="02020603050405020304" pitchFamily="18" charset="0"/>
              </a:rPr>
              <a:t>3+ </a:t>
            </a:r>
            <a:endParaRPr lang="en-US" altLang="zh-CN" baseline="30000">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Elements that at their </a:t>
            </a:r>
            <a:r>
              <a:rPr lang="en-US" altLang="zh-CN" b="1">
                <a:solidFill>
                  <a:srgbClr val="FF0000"/>
                </a:solidFill>
                <a:latin typeface="Times New Roman" panose="02020603050405020304" pitchFamily="18" charset="0"/>
                <a:cs typeface="Times New Roman" panose="02020603050405020304" pitchFamily="18" charset="0"/>
              </a:rPr>
              <a:t>lowest</a:t>
            </a:r>
            <a:r>
              <a:rPr lang="en-US" altLang="zh-CN">
                <a:latin typeface="Times New Roman" panose="02020603050405020304" pitchFamily="18" charset="0"/>
                <a:cs typeface="Times New Roman" panose="02020603050405020304" pitchFamily="18" charset="0"/>
              </a:rPr>
              <a:t> oxidation state </a:t>
            </a:r>
            <a:r>
              <a:rPr lang="en-US" altLang="zh-CN" b="1">
                <a:solidFill>
                  <a:srgbClr val="FF0000"/>
                </a:solidFill>
                <a:latin typeface="Times New Roman" panose="02020603050405020304" pitchFamily="18" charset="0"/>
                <a:cs typeface="Times New Roman" panose="02020603050405020304" pitchFamily="18" charset="0"/>
              </a:rPr>
              <a:t>can only reduce / be oxidized</a:t>
            </a:r>
            <a:r>
              <a:rPr lang="en-US" altLang="zh-CN">
                <a:latin typeface="Times New Roman" panose="02020603050405020304" pitchFamily="18" charset="0"/>
                <a:cs typeface="Times New Roman" panose="02020603050405020304" pitchFamily="18" charset="0"/>
              </a:rPr>
              <a:t> by other elements</a:t>
            </a:r>
            <a:endParaRPr lang="en-US" altLang="zh-CN">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E.g.: </a:t>
            </a:r>
            <a:r>
              <a:rPr lang="en-US" altLang="zh-CN" b="1">
                <a:solidFill>
                  <a:srgbClr val="FF0000"/>
                </a:solidFill>
                <a:latin typeface="Times New Roman" panose="02020603050405020304" pitchFamily="18" charset="0"/>
                <a:cs typeface="Times New Roman" panose="02020603050405020304" pitchFamily="18" charset="0"/>
              </a:rPr>
              <a:t>S</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I</a:t>
            </a:r>
            <a:r>
              <a:rPr lang="en-US" altLang="zh-CN" baseline="3000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Zn</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Mg</a:t>
            </a:r>
            <a:r>
              <a:rPr lang="en-US" altLang="zh-CN">
                <a:latin typeface="Times New Roman" panose="02020603050405020304" pitchFamily="18" charset="0"/>
                <a:cs typeface="Times New Roman" panose="02020603050405020304" pitchFamily="18" charset="0"/>
              </a:rPr>
              <a:t>, H</a:t>
            </a:r>
            <a:r>
              <a:rPr lang="en-US" altLang="zh-CN" b="1">
                <a:solidFill>
                  <a:srgbClr val="FF0000"/>
                </a:solidFill>
                <a:latin typeface="Times New Roman" panose="02020603050405020304" pitchFamily="18" charset="0"/>
                <a:cs typeface="Times New Roman" panose="02020603050405020304" pitchFamily="18" charset="0"/>
              </a:rPr>
              <a:t>Cl</a:t>
            </a:r>
            <a:endParaRPr lang="en-US" altLang="zh-CN" b="1">
              <a:solidFill>
                <a:srgbClr val="FF0000"/>
              </a:solidFill>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Elements that are neither at their lowest nor at their highest oxidation state can both reduce / be oxidized and oxidize / be reduced by other elements</a:t>
            </a:r>
            <a:endParaRPr lang="en-US" altLang="zh-CN">
              <a:latin typeface="Times New Roman" panose="02020603050405020304" pitchFamily="18" charset="0"/>
              <a:cs typeface="Times New Roman" panose="02020603050405020304" pitchFamily="18" charset="0"/>
            </a:endParaRPr>
          </a:p>
          <a:p>
            <a:pPr lvl="1" eaLnBrk="1" hangingPunct="1"/>
            <a:r>
              <a:rPr lang="en-US" altLang="zh-CN">
                <a:latin typeface="Times New Roman" panose="02020603050405020304" pitchFamily="18" charset="0"/>
                <a:cs typeface="Times New Roman" panose="02020603050405020304" pitchFamily="18" charset="0"/>
              </a:rPr>
              <a:t>E.g.: </a:t>
            </a:r>
            <a:r>
              <a:rPr lang="en-US" altLang="zh-CN" b="1">
                <a:solidFill>
                  <a:srgbClr val="FF0000"/>
                </a:solidFill>
                <a:latin typeface="Times New Roman" panose="02020603050405020304" pitchFamily="18" charset="0"/>
                <a:cs typeface="Times New Roman" panose="02020603050405020304" pitchFamily="18" charset="0"/>
              </a:rPr>
              <a:t>S</a:t>
            </a:r>
            <a:r>
              <a:rPr lang="en-US" altLang="zh-CN">
                <a:latin typeface="Times New Roman" panose="02020603050405020304" pitchFamily="18" charset="0"/>
                <a:cs typeface="Times New Roman" panose="02020603050405020304" pitchFamily="18" charset="0"/>
              </a:rPr>
              <a:t>O</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Cl</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Fe</a:t>
            </a:r>
            <a:r>
              <a:rPr lang="en-US" altLang="zh-CN" baseline="30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C</a:t>
            </a:r>
            <a:r>
              <a:rPr lang="en-US" altLang="zh-CN">
                <a:latin typeface="Times New Roman" panose="02020603050405020304" pitchFamily="18" charset="0"/>
                <a:cs typeface="Times New Roman" panose="02020603050405020304" pitchFamily="18" charset="0"/>
              </a:rPr>
              <a:t>O</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274320"/>
            <a:ext cx="8435975" cy="706438"/>
          </a:xfrm>
        </p:spPr>
        <p:txBody>
          <a:bodyPr/>
          <a:lstStyle/>
          <a:p>
            <a:pPr eaLnBrk="1" hangingPunct="1"/>
            <a:r>
              <a:rPr lang="en-US" altLang="zh-CN" sz="4400" dirty="0"/>
              <a:t>Common Oxidants and Reductants</a:t>
            </a:r>
            <a:endParaRPr lang="zh-CN" altLang="en-US" sz="4400" dirty="0"/>
          </a:p>
        </p:txBody>
      </p:sp>
      <p:sp>
        <p:nvSpPr>
          <p:cNvPr id="3" name="内容占位符 2"/>
          <p:cNvSpPr>
            <a:spLocks noGrp="1"/>
          </p:cNvSpPr>
          <p:nvPr>
            <p:ph idx="1"/>
          </p:nvPr>
        </p:nvSpPr>
        <p:spPr>
          <a:xfrm>
            <a:off x="-34290" y="892175"/>
            <a:ext cx="9178290" cy="5921375"/>
          </a:xfrm>
        </p:spPr>
        <p:txBody>
          <a:bodyPr/>
          <a:lstStyle/>
          <a:p>
            <a:pPr eaLnBrk="1" hangingPunct="1"/>
            <a:r>
              <a:rPr lang="en-US" altLang="zh-CN" dirty="0">
                <a:latin typeface="Times New Roman" panose="02020603050405020304" pitchFamily="18" charset="0"/>
                <a:cs typeface="Times New Roman" panose="02020603050405020304" pitchFamily="18" charset="0"/>
              </a:rPr>
              <a:t>(1) Common Oxidants</a:t>
            </a:r>
            <a:endParaRPr lang="en-US" altLang="zh-CN" dirty="0">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Reactive nonmetals:</a:t>
            </a:r>
            <a:r>
              <a:rPr lang="en-US" altLang="zh-CN" dirty="0">
                <a:latin typeface="Times New Roman" panose="02020603050405020304" pitchFamily="18" charset="0"/>
                <a:cs typeface="Times New Roman" panose="02020603050405020304" pitchFamily="18" charset="0"/>
              </a:rPr>
              <a:t> F</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Cl</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Br</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O</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X</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(g) + 2 e</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2 X</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(aq) (X = F, Cl, Br)</a:t>
            </a:r>
            <a:endParaRPr lang="en-US" altLang="zh-CN" sz="2200" baseline="30000"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O</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(g) + 4 H</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(aq) + 4 e</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2 H</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O(l) (acidic condition)</a:t>
            </a:r>
            <a:endParaRPr lang="en-US" altLang="zh-CN" sz="2200"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O</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(g) + 2 H</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O(l) + 4 e</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4 OH</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(aq) (neutral or basic condition)</a:t>
            </a:r>
            <a:endParaRPr lang="zh-CN" altLang="en-US" sz="2200" dirty="0">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Metal cations (oxides) with higher oxidation number:</a:t>
            </a:r>
            <a:r>
              <a:rPr lang="en-US" altLang="zh-CN" dirty="0">
                <a:latin typeface="Times New Roman" panose="02020603050405020304" pitchFamily="18" charset="0"/>
                <a:cs typeface="Times New Roman" panose="02020603050405020304" pitchFamily="18" charset="0"/>
              </a:rPr>
              <a:t> Fe</a:t>
            </a:r>
            <a:r>
              <a:rPr lang="en-US" altLang="zh-CN" baseline="30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PbO</a:t>
            </a:r>
            <a:r>
              <a:rPr lang="en-US" altLang="zh-CN" baseline="-25000" dirty="0">
                <a:latin typeface="Times New Roman" panose="02020603050405020304" pitchFamily="18" charset="0"/>
                <a:cs typeface="Times New Roman" panose="02020603050405020304" pitchFamily="18" charset="0"/>
              </a:rPr>
              <a:t>2</a:t>
            </a:r>
            <a:endParaRPr lang="en-US" altLang="zh-CN" baseline="-25000"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Fe</a:t>
            </a:r>
            <a:r>
              <a:rPr lang="en-US" altLang="zh-CN" sz="2200" baseline="30000" dirty="0">
                <a:latin typeface="Times New Roman" panose="02020603050405020304" pitchFamily="18" charset="0"/>
                <a:cs typeface="Times New Roman" panose="02020603050405020304" pitchFamily="18" charset="0"/>
              </a:rPr>
              <a:t>3+</a:t>
            </a:r>
            <a:r>
              <a:rPr lang="en-US" altLang="zh-CN" sz="2200" dirty="0">
                <a:latin typeface="Times New Roman" panose="02020603050405020304" pitchFamily="18" charset="0"/>
                <a:cs typeface="Times New Roman" panose="02020603050405020304" pitchFamily="18" charset="0"/>
              </a:rPr>
              <a:t>(aq) + e</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Fe</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(aq)    </a:t>
            </a:r>
            <a:endParaRPr lang="en-US" altLang="zh-CN" sz="2200"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PbO</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(s) + 4 H</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(aq) + 2 e</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Pb</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(aq)+ 2 H</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O(l) </a:t>
            </a:r>
            <a:endParaRPr lang="en-US" altLang="zh-CN" sz="2200" baseline="30000" dirty="0">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Oxyacids with higher oxidation number and their corresponding anions: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MnO</a:t>
            </a:r>
            <a:r>
              <a:rPr lang="en-US" altLang="zh-CN" baseline="-25000" dirty="0">
                <a:latin typeface="Times New Roman" panose="02020603050405020304" pitchFamily="18" charset="0"/>
                <a:cs typeface="Times New Roman" panose="02020603050405020304" pitchFamily="18" charset="0"/>
              </a:rPr>
              <a:t>4</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Cr</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7</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HNO</a:t>
            </a:r>
            <a:r>
              <a:rPr lang="en-US" altLang="zh-CN"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conc.</a:t>
            </a:r>
            <a:r>
              <a:rPr lang="en-US" altLang="zh-CN" dirty="0">
                <a:latin typeface="Times New Roman" panose="02020603050405020304" pitchFamily="18" charset="0"/>
                <a:cs typeface="Times New Roman" panose="02020603050405020304" pitchFamily="18" charset="0"/>
              </a:rPr>
              <a:t>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SO</a:t>
            </a:r>
            <a:r>
              <a:rPr lang="en-US" altLang="zh-CN" baseline="-25000" dirty="0">
                <a:latin typeface="Times New Roman" panose="02020603050405020304" pitchFamily="18" charset="0"/>
                <a:cs typeface="Times New Roman" panose="02020603050405020304" pitchFamily="18" charset="0"/>
              </a:rPr>
              <a:t>4</a:t>
            </a:r>
            <a:endParaRPr lang="en-US" altLang="zh-CN"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4 H</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(aq) + NO</a:t>
            </a:r>
            <a:r>
              <a:rPr lang="en-US" altLang="zh-CN" sz="2200" baseline="-25000" dirty="0">
                <a:latin typeface="Times New Roman" panose="02020603050405020304" pitchFamily="18" charset="0"/>
                <a:cs typeface="Times New Roman" panose="02020603050405020304" pitchFamily="18" charset="0"/>
              </a:rPr>
              <a:t>3</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(aq) + 3 e</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NO(g) + 2 H</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O(l)</a:t>
            </a:r>
            <a:endParaRPr lang="zh-CN" altLang="en-US" sz="2200" dirty="0">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Peroxides: </a:t>
            </a:r>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Na</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2</a:t>
            </a:r>
            <a:endParaRPr lang="en-US" altLang="zh-CN"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H</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O</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(aq) + 2 e</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2 OH</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(aq) (neutral or basic condition)</a:t>
            </a:r>
            <a:endParaRPr lang="en-US" altLang="zh-CN" sz="2200"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H</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O</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(aq) + 2 H</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(aq) + 2 e</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2 H</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O(l) (acidic condition)</a:t>
            </a:r>
            <a:endParaRPr lang="zh-CN" altLang="en-US" sz="2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150"/>
            <a:ext cx="8229600" cy="5832475"/>
          </a:xfrm>
        </p:spPr>
        <p:txBody>
          <a:bodyPr/>
          <a:lstStyle/>
          <a:p>
            <a:pPr eaLnBrk="1" hangingPunct="1"/>
            <a:r>
              <a:rPr lang="en-US" altLang="zh-CN" dirty="0">
                <a:latin typeface="Times New Roman" panose="02020603050405020304" pitchFamily="18" charset="0"/>
                <a:cs typeface="Times New Roman" panose="02020603050405020304" pitchFamily="18" charset="0"/>
              </a:rPr>
              <a:t>(2) Common Reductants</a:t>
            </a:r>
            <a:endParaRPr lang="en-US" altLang="zh-CN" dirty="0">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Reactive metals: </a:t>
            </a:r>
            <a:r>
              <a:rPr lang="en-US" altLang="zh-CN" dirty="0">
                <a:latin typeface="Times New Roman" panose="02020603050405020304" pitchFamily="18" charset="0"/>
                <a:cs typeface="Times New Roman" panose="02020603050405020304" pitchFamily="18" charset="0"/>
              </a:rPr>
              <a:t>alkali metals (Na, K, Cs, …), alkaline earth metals (Mg, Ca, Ba, …), Al, Fe, Zn</a:t>
            </a:r>
            <a:endParaRPr lang="en-US" altLang="zh-CN"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M(s)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M</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(aq) + 2 e</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(M = group 2 metals, Zn)	</a:t>
            </a:r>
            <a:endParaRPr lang="en-US" altLang="zh-CN" sz="2200"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Al(s)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Al</a:t>
            </a:r>
            <a:r>
              <a:rPr lang="en-US" altLang="zh-CN" sz="2200" baseline="30000" dirty="0">
                <a:latin typeface="Times New Roman" panose="02020603050405020304" pitchFamily="18" charset="0"/>
                <a:cs typeface="Times New Roman" panose="02020603050405020304" pitchFamily="18" charset="0"/>
              </a:rPr>
              <a:t>3+</a:t>
            </a:r>
            <a:r>
              <a:rPr lang="en-US" altLang="zh-CN" sz="2200" dirty="0">
                <a:latin typeface="Times New Roman" panose="02020603050405020304" pitchFamily="18" charset="0"/>
                <a:cs typeface="Times New Roman" panose="02020603050405020304" pitchFamily="18" charset="0"/>
              </a:rPr>
              <a:t>(aq) + 3 e</a:t>
            </a:r>
            <a:r>
              <a:rPr lang="en-US" altLang="zh-CN" sz="2200" baseline="30000" dirty="0">
                <a:latin typeface="Times New Roman" panose="02020603050405020304" pitchFamily="18" charset="0"/>
                <a:cs typeface="Times New Roman" panose="02020603050405020304" pitchFamily="18" charset="0"/>
              </a:rPr>
              <a:t>-</a:t>
            </a:r>
            <a:endParaRPr lang="en-US" altLang="zh-CN" sz="2200" baseline="30000" dirty="0">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Some nonmetals: </a:t>
            </a:r>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C (only under relatively high temp.)</a:t>
            </a:r>
            <a:endParaRPr lang="en-US" altLang="zh-CN"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C + 2 MO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CO</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 + 2 M (M = metals with moderate reactivity)</a:t>
            </a:r>
            <a:endParaRPr lang="en-US" altLang="zh-CN" sz="2200" dirty="0">
              <a:latin typeface="Times New Roman" panose="02020603050405020304" pitchFamily="18" charset="0"/>
              <a:cs typeface="Times New Roman" panose="02020603050405020304" pitchFamily="18" charset="0"/>
            </a:endParaRPr>
          </a:p>
          <a:p>
            <a:pPr lvl="1" eaLnBrk="1" hangingPunct="1"/>
            <a:r>
              <a:rPr lang="en-US" altLang="zh-CN" b="1" dirty="0">
                <a:solidFill>
                  <a:srgbClr val="FF0000"/>
                </a:solidFill>
                <a:latin typeface="Times New Roman" panose="02020603050405020304" pitchFamily="18" charset="0"/>
                <a:cs typeface="Times New Roman" panose="02020603050405020304" pitchFamily="18" charset="0"/>
              </a:rPr>
              <a:t>Substances with lower oxidation number: </a:t>
            </a:r>
            <a:r>
              <a:rPr lang="en-US" altLang="zh-CN" dirty="0">
                <a:latin typeface="Times New Roman" panose="02020603050405020304" pitchFamily="18" charset="0"/>
                <a:cs typeface="Times New Roman" panose="02020603050405020304" pitchFamily="18" charset="0"/>
              </a:rPr>
              <a:t>CO, Fe</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I</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S</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SO</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S</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2" eaLnBrk="1" hangingPunct="1"/>
            <a:r>
              <a:rPr lang="pt-BR" altLang="zh-CN" sz="2200" dirty="0">
                <a:latin typeface="Times New Roman" panose="02020603050405020304" pitchFamily="18" charset="0"/>
                <a:cs typeface="Times New Roman" panose="02020603050405020304" pitchFamily="18" charset="0"/>
              </a:rPr>
              <a:t>Fe</a:t>
            </a:r>
            <a:r>
              <a:rPr lang="pt-BR" altLang="zh-CN" sz="2200" baseline="30000" dirty="0">
                <a:latin typeface="Times New Roman" panose="02020603050405020304" pitchFamily="18" charset="0"/>
                <a:cs typeface="Times New Roman" panose="02020603050405020304" pitchFamily="18" charset="0"/>
              </a:rPr>
              <a:t>2+</a:t>
            </a:r>
            <a:r>
              <a:rPr lang="en-US" altLang="pt-BR" sz="2200" dirty="0">
                <a:latin typeface="Times New Roman" panose="02020603050405020304" pitchFamily="18" charset="0"/>
                <a:cs typeface="Times New Roman" panose="02020603050405020304" pitchFamily="18" charset="0"/>
              </a:rPr>
              <a:t>(</a:t>
            </a:r>
            <a:r>
              <a:rPr lang="pt-BR" altLang="zh-CN" sz="2200" dirty="0">
                <a:latin typeface="Times New Roman" panose="02020603050405020304" pitchFamily="18" charset="0"/>
                <a:cs typeface="Times New Roman" panose="02020603050405020304" pitchFamily="18" charset="0"/>
              </a:rPr>
              <a:t>aq) </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t>
            </a:r>
            <a:r>
              <a:rPr lang="pt-BR" altLang="zh-CN" sz="2200" dirty="0">
                <a:latin typeface="Times New Roman" panose="02020603050405020304" pitchFamily="18" charset="0"/>
                <a:cs typeface="Times New Roman" panose="02020603050405020304" pitchFamily="18" charset="0"/>
              </a:rPr>
              <a:t>Fe</a:t>
            </a:r>
            <a:r>
              <a:rPr lang="pt-BR" altLang="zh-CN" sz="2200" baseline="30000" dirty="0">
                <a:latin typeface="Times New Roman" panose="02020603050405020304" pitchFamily="18" charset="0"/>
                <a:cs typeface="Times New Roman" panose="02020603050405020304" pitchFamily="18" charset="0"/>
              </a:rPr>
              <a:t>3+</a:t>
            </a:r>
            <a:r>
              <a:rPr lang="pt-BR" altLang="zh-CN" sz="2200" dirty="0">
                <a:latin typeface="Times New Roman" panose="02020603050405020304" pitchFamily="18" charset="0"/>
                <a:cs typeface="Times New Roman" panose="02020603050405020304" pitchFamily="18" charset="0"/>
              </a:rPr>
              <a:t>(aq) + e</a:t>
            </a:r>
            <a:r>
              <a:rPr lang="en-US" altLang="zh-CN" sz="2200" baseline="30000" dirty="0">
                <a:latin typeface="Times New Roman" panose="02020603050405020304" pitchFamily="18" charset="0"/>
                <a:cs typeface="Times New Roman" panose="02020603050405020304" pitchFamily="18" charset="0"/>
              </a:rPr>
              <a:t>-</a:t>
            </a:r>
            <a:endParaRPr lang="pt-BR" altLang="zh-CN" sz="2200" baseline="30000"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2 I</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(aq)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(aq) + 2 e</a:t>
            </a:r>
            <a:r>
              <a:rPr lang="en-US" altLang="zh-CN" sz="2200" baseline="30000" dirty="0">
                <a:latin typeface="Times New Roman" panose="02020603050405020304" pitchFamily="18" charset="0"/>
                <a:cs typeface="Times New Roman" panose="02020603050405020304" pitchFamily="18" charset="0"/>
              </a:rPr>
              <a:t>-</a:t>
            </a:r>
            <a:endParaRPr lang="en-US" altLang="zh-CN" sz="2200" baseline="30000" dirty="0">
              <a:latin typeface="Times New Roman" panose="02020603050405020304" pitchFamily="18" charset="0"/>
              <a:cs typeface="Times New Roman" panose="02020603050405020304" pitchFamily="18" charset="0"/>
            </a:endParaRPr>
          </a:p>
          <a:p>
            <a:pPr lvl="2" eaLnBrk="1" hangingPunct="1"/>
            <a:r>
              <a:rPr lang="pt-BR" altLang="zh-CN" sz="2200" dirty="0">
                <a:latin typeface="Times New Roman" panose="02020603050405020304" pitchFamily="18" charset="0"/>
                <a:cs typeface="Times New Roman" panose="02020603050405020304" pitchFamily="18" charset="0"/>
              </a:rPr>
              <a:t>2 S</a:t>
            </a:r>
            <a:r>
              <a:rPr lang="pt-BR" altLang="zh-CN" sz="2200" baseline="-25000" dirty="0">
                <a:latin typeface="Times New Roman" panose="02020603050405020304" pitchFamily="18" charset="0"/>
                <a:cs typeface="Times New Roman" panose="02020603050405020304" pitchFamily="18" charset="0"/>
              </a:rPr>
              <a:t>2</a:t>
            </a:r>
            <a:r>
              <a:rPr lang="pt-BR" altLang="zh-CN" sz="2200" dirty="0">
                <a:latin typeface="Times New Roman" panose="02020603050405020304" pitchFamily="18" charset="0"/>
                <a:cs typeface="Times New Roman" panose="02020603050405020304" pitchFamily="18" charset="0"/>
              </a:rPr>
              <a:t>O</a:t>
            </a:r>
            <a:r>
              <a:rPr lang="pt-BR" altLang="zh-CN" sz="2200" baseline="-25000" dirty="0">
                <a:latin typeface="Times New Roman" panose="02020603050405020304" pitchFamily="18" charset="0"/>
                <a:cs typeface="Times New Roman" panose="02020603050405020304" pitchFamily="18" charset="0"/>
              </a:rPr>
              <a:t>3</a:t>
            </a:r>
            <a:r>
              <a:rPr lang="pt-BR" altLang="zh-CN" sz="2200" baseline="30000" dirty="0">
                <a:latin typeface="Times New Roman" panose="02020603050405020304" pitchFamily="18" charset="0"/>
                <a:cs typeface="Times New Roman" panose="02020603050405020304" pitchFamily="18" charset="0"/>
              </a:rPr>
              <a:t>2</a:t>
            </a:r>
            <a:r>
              <a:rPr lang="en-US" altLang="zh-CN" sz="2200" baseline="30000" dirty="0">
                <a:latin typeface="Times New Roman" panose="02020603050405020304" pitchFamily="18" charset="0"/>
                <a:cs typeface="Times New Roman" panose="02020603050405020304" pitchFamily="18" charset="0"/>
              </a:rPr>
              <a:t>-</a:t>
            </a:r>
            <a:r>
              <a:rPr lang="pt-BR" altLang="zh-CN" sz="2200" dirty="0">
                <a:latin typeface="Times New Roman" panose="02020603050405020304" pitchFamily="18" charset="0"/>
                <a:cs typeface="Times New Roman" panose="02020603050405020304" pitchFamily="18" charset="0"/>
              </a:rPr>
              <a:t>(aq) + I</a:t>
            </a:r>
            <a:r>
              <a:rPr lang="pt-BR" altLang="zh-CN" sz="2200" baseline="-25000" dirty="0">
                <a:latin typeface="Times New Roman" panose="02020603050405020304" pitchFamily="18" charset="0"/>
                <a:cs typeface="Times New Roman" panose="02020603050405020304" pitchFamily="18" charset="0"/>
              </a:rPr>
              <a:t>2</a:t>
            </a:r>
            <a:r>
              <a:rPr lang="pt-BR" altLang="zh-CN" sz="2200" dirty="0">
                <a:latin typeface="Times New Roman" panose="02020603050405020304" pitchFamily="18" charset="0"/>
                <a:cs typeface="Times New Roman" panose="02020603050405020304" pitchFamily="18" charset="0"/>
              </a:rPr>
              <a:t>(aq) </a:t>
            </a:r>
            <a:r>
              <a:rPr lang="zh-CN" altLang="en-US" sz="2200" dirty="0">
                <a:latin typeface="Times New Roman" panose="02020603050405020304" pitchFamily="18" charset="0"/>
                <a:cs typeface="Times New Roman" panose="02020603050405020304" pitchFamily="18" charset="0"/>
              </a:rPr>
              <a:t>→</a:t>
            </a:r>
            <a:r>
              <a:rPr lang="pt-BR" altLang="zh-CN" sz="2200" dirty="0">
                <a:latin typeface="Times New Roman" panose="02020603050405020304" pitchFamily="18" charset="0"/>
                <a:cs typeface="Times New Roman" panose="02020603050405020304" pitchFamily="18" charset="0"/>
              </a:rPr>
              <a:t> S</a:t>
            </a:r>
            <a:r>
              <a:rPr lang="pt-BR" altLang="zh-CN" sz="2200" baseline="-25000" dirty="0">
                <a:latin typeface="Times New Roman" panose="02020603050405020304" pitchFamily="18" charset="0"/>
                <a:cs typeface="Times New Roman" panose="02020603050405020304" pitchFamily="18" charset="0"/>
              </a:rPr>
              <a:t>4</a:t>
            </a:r>
            <a:r>
              <a:rPr lang="pt-BR" altLang="zh-CN" sz="2200" dirty="0">
                <a:latin typeface="Times New Roman" panose="02020603050405020304" pitchFamily="18" charset="0"/>
                <a:cs typeface="Times New Roman" panose="02020603050405020304" pitchFamily="18" charset="0"/>
              </a:rPr>
              <a:t>O</a:t>
            </a:r>
            <a:r>
              <a:rPr lang="pt-BR" altLang="zh-CN" sz="2200" baseline="-25000" dirty="0">
                <a:latin typeface="Times New Roman" panose="02020603050405020304" pitchFamily="18" charset="0"/>
                <a:cs typeface="Times New Roman" panose="02020603050405020304" pitchFamily="18" charset="0"/>
              </a:rPr>
              <a:t>6</a:t>
            </a:r>
            <a:r>
              <a:rPr lang="pt-BR" altLang="zh-CN" sz="2200" baseline="30000" dirty="0">
                <a:latin typeface="Times New Roman" panose="02020603050405020304" pitchFamily="18" charset="0"/>
                <a:cs typeface="Times New Roman" panose="02020603050405020304" pitchFamily="18" charset="0"/>
              </a:rPr>
              <a:t>2</a:t>
            </a:r>
            <a:r>
              <a:rPr lang="en-US" altLang="zh-CN" sz="2200" baseline="30000" dirty="0">
                <a:latin typeface="Times New Roman" panose="02020603050405020304" pitchFamily="18" charset="0"/>
                <a:cs typeface="Times New Roman" panose="02020603050405020304" pitchFamily="18" charset="0"/>
              </a:rPr>
              <a:t>-</a:t>
            </a:r>
            <a:r>
              <a:rPr lang="pt-BR" altLang="zh-CN" sz="2200" dirty="0">
                <a:latin typeface="Times New Roman" panose="02020603050405020304" pitchFamily="18" charset="0"/>
                <a:cs typeface="Times New Roman" panose="02020603050405020304" pitchFamily="18" charset="0"/>
              </a:rPr>
              <a:t>(aq) + 2 I</a:t>
            </a:r>
            <a:r>
              <a:rPr lang="en-US" altLang="zh-CN" sz="2200" baseline="30000" dirty="0">
                <a:latin typeface="Times New Roman" panose="02020603050405020304" pitchFamily="18" charset="0"/>
                <a:cs typeface="Times New Roman" panose="02020603050405020304" pitchFamily="18" charset="0"/>
              </a:rPr>
              <a:t>-</a:t>
            </a:r>
            <a:r>
              <a:rPr lang="pt-BR" altLang="zh-CN" sz="2200" dirty="0">
                <a:latin typeface="Times New Roman" panose="02020603050405020304" pitchFamily="18" charset="0"/>
                <a:cs typeface="Times New Roman" panose="02020603050405020304" pitchFamily="18" charset="0"/>
              </a:rPr>
              <a:t>(aq)</a:t>
            </a:r>
            <a:endParaRPr lang="pt-BR" altLang="zh-CN" sz="2200" dirty="0">
              <a:latin typeface="Times New Roman" panose="02020603050405020304" pitchFamily="18" charset="0"/>
              <a:cs typeface="Times New Roman" panose="02020603050405020304" pitchFamily="18" charset="0"/>
            </a:endParaRPr>
          </a:p>
          <a:p>
            <a:pPr lvl="2" eaLnBrk="1" hangingPunct="1"/>
            <a:r>
              <a:rPr lang="pt-BR" altLang="zh-CN" sz="2200" dirty="0">
                <a:latin typeface="Times New Roman" panose="02020603050405020304" pitchFamily="18" charset="0"/>
                <a:cs typeface="Times New Roman" panose="02020603050405020304" pitchFamily="18" charset="0"/>
              </a:rPr>
              <a:t>SO</a:t>
            </a:r>
            <a:r>
              <a:rPr lang="pt-BR" altLang="zh-CN" sz="2200" baseline="-25000" dirty="0">
                <a:latin typeface="Times New Roman" panose="02020603050405020304" pitchFamily="18" charset="0"/>
                <a:cs typeface="Times New Roman" panose="02020603050405020304" pitchFamily="18" charset="0"/>
              </a:rPr>
              <a:t>2</a:t>
            </a:r>
            <a:r>
              <a:rPr lang="pt-BR" altLang="zh-CN" sz="2200" dirty="0">
                <a:latin typeface="Times New Roman" panose="02020603050405020304" pitchFamily="18" charset="0"/>
                <a:cs typeface="Times New Roman" panose="02020603050405020304" pitchFamily="18" charset="0"/>
              </a:rPr>
              <a:t>(aq) + 2 H</a:t>
            </a:r>
            <a:r>
              <a:rPr lang="pt-BR" altLang="zh-CN" sz="2200" baseline="-25000" dirty="0">
                <a:latin typeface="Times New Roman" panose="02020603050405020304" pitchFamily="18" charset="0"/>
                <a:cs typeface="Times New Roman" panose="02020603050405020304" pitchFamily="18" charset="0"/>
              </a:rPr>
              <a:t>2</a:t>
            </a:r>
            <a:r>
              <a:rPr lang="pt-BR" altLang="zh-CN" sz="2200" dirty="0">
                <a:latin typeface="Times New Roman" panose="02020603050405020304" pitchFamily="18" charset="0"/>
                <a:cs typeface="Times New Roman" panose="02020603050405020304" pitchFamily="18" charset="0"/>
              </a:rPr>
              <a:t>O(l) </a:t>
            </a:r>
            <a:r>
              <a:rPr lang="zh-CN" altLang="en-US" sz="2200" dirty="0">
                <a:latin typeface="Times New Roman" panose="02020603050405020304" pitchFamily="18" charset="0"/>
                <a:cs typeface="Times New Roman" panose="02020603050405020304" pitchFamily="18" charset="0"/>
              </a:rPr>
              <a:t>→ </a:t>
            </a:r>
            <a:r>
              <a:rPr lang="pt-BR" altLang="zh-CN" sz="2200" dirty="0">
                <a:latin typeface="Times New Roman" panose="02020603050405020304" pitchFamily="18" charset="0"/>
                <a:cs typeface="Times New Roman" panose="02020603050405020304" pitchFamily="18" charset="0"/>
              </a:rPr>
              <a:t>SO</a:t>
            </a:r>
            <a:r>
              <a:rPr lang="pt-BR" altLang="zh-CN" sz="2200" baseline="-25000" dirty="0">
                <a:latin typeface="Times New Roman" panose="02020603050405020304" pitchFamily="18" charset="0"/>
                <a:cs typeface="Times New Roman" panose="02020603050405020304" pitchFamily="18" charset="0"/>
              </a:rPr>
              <a:t>4</a:t>
            </a:r>
            <a:r>
              <a:rPr lang="pt-BR" altLang="zh-CN" sz="2200" baseline="30000" dirty="0">
                <a:latin typeface="Times New Roman" panose="02020603050405020304" pitchFamily="18" charset="0"/>
                <a:cs typeface="Times New Roman" panose="02020603050405020304" pitchFamily="18" charset="0"/>
              </a:rPr>
              <a:t>2</a:t>
            </a:r>
            <a:r>
              <a:rPr lang="en-US" altLang="zh-CN" sz="2200" baseline="30000" dirty="0">
                <a:latin typeface="Times New Roman" panose="02020603050405020304" pitchFamily="18" charset="0"/>
                <a:cs typeface="Times New Roman" panose="02020603050405020304" pitchFamily="18" charset="0"/>
              </a:rPr>
              <a:t>-</a:t>
            </a:r>
            <a:r>
              <a:rPr lang="pt-BR" altLang="zh-CN" sz="2200" dirty="0">
                <a:latin typeface="Times New Roman" panose="02020603050405020304" pitchFamily="18" charset="0"/>
                <a:cs typeface="Times New Roman" panose="02020603050405020304" pitchFamily="18" charset="0"/>
              </a:rPr>
              <a:t>(aq) + 4 H</a:t>
            </a:r>
            <a:r>
              <a:rPr lang="pt-BR" altLang="zh-CN" sz="2200" baseline="30000" dirty="0">
                <a:latin typeface="Times New Roman" panose="02020603050405020304" pitchFamily="18" charset="0"/>
                <a:cs typeface="Times New Roman" panose="02020603050405020304" pitchFamily="18" charset="0"/>
              </a:rPr>
              <a:t>+</a:t>
            </a:r>
            <a:r>
              <a:rPr lang="pt-BR" altLang="zh-CN" sz="2200" dirty="0">
                <a:latin typeface="Times New Roman" panose="02020603050405020304" pitchFamily="18" charset="0"/>
                <a:cs typeface="Times New Roman" panose="02020603050405020304" pitchFamily="18" charset="0"/>
              </a:rPr>
              <a:t>(aq) + 2 e</a:t>
            </a:r>
            <a:r>
              <a:rPr lang="pt-BR" altLang="zh-CN" sz="2200" baseline="30000" dirty="0">
                <a:latin typeface="Times New Roman" panose="02020603050405020304" pitchFamily="18" charset="0"/>
                <a:cs typeface="Times New Roman" panose="02020603050405020304" pitchFamily="18" charset="0"/>
              </a:rPr>
              <a:t>–</a:t>
            </a:r>
            <a:endParaRPr lang="pt-BR" altLang="zh-CN" sz="2200" baseline="30000" dirty="0">
              <a:latin typeface="Times New Roman" panose="02020603050405020304" pitchFamily="18" charset="0"/>
              <a:cs typeface="Times New Roman" panose="02020603050405020304" pitchFamily="18" charset="0"/>
            </a:endParaRPr>
          </a:p>
          <a:p>
            <a:pPr lvl="2" eaLnBrk="1" hangingPunct="1"/>
            <a:r>
              <a:rPr lang="en-US" altLang="zh-CN" sz="2200" dirty="0">
                <a:latin typeface="Times New Roman" panose="02020603050405020304" pitchFamily="18" charset="0"/>
                <a:cs typeface="Times New Roman" panose="02020603050405020304" pitchFamily="18" charset="0"/>
              </a:rPr>
              <a:t>S</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(aq)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S(s) + 2 e</a:t>
            </a:r>
            <a:r>
              <a:rPr lang="en-US" altLang="zh-CN" sz="2200" baseline="30000" dirty="0">
                <a:latin typeface="Times New Roman" panose="02020603050405020304" pitchFamily="18" charset="0"/>
                <a:cs typeface="Times New Roman" panose="02020603050405020304" pitchFamily="18" charset="0"/>
              </a:rPr>
              <a:t>-</a:t>
            </a:r>
            <a:endParaRPr lang="en-US" altLang="zh-CN" sz="2200" baseline="30000" dirty="0">
              <a:latin typeface="Times New Roman" panose="02020603050405020304" pitchFamily="18" charset="0"/>
              <a:cs typeface="Times New Roman" panose="02020603050405020304" pitchFamily="18" charset="0"/>
            </a:endParaRPr>
          </a:p>
          <a:p>
            <a:pPr eaLnBrk="1" hangingPunct="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488950"/>
            <a:ext cx="8434387" cy="708025"/>
          </a:xfrm>
        </p:spPr>
        <p:txBody>
          <a:bodyPr/>
          <a:lstStyle/>
          <a:p>
            <a:pPr eaLnBrk="1" hangingPunct="1"/>
            <a:r>
              <a:rPr lang="en-US" altLang="zh-CN" sz="4000" dirty="0"/>
              <a:t>Strength of Oxidants and Reductants</a:t>
            </a:r>
            <a:endParaRPr lang="zh-CN" altLang="en-US" sz="4000" dirty="0"/>
          </a:p>
        </p:txBody>
      </p:sp>
      <p:sp>
        <p:nvSpPr>
          <p:cNvPr id="3" name="内容占位符 2"/>
          <p:cNvSpPr>
            <a:spLocks noGrp="1"/>
          </p:cNvSpPr>
          <p:nvPr>
            <p:ph idx="1"/>
          </p:nvPr>
        </p:nvSpPr>
        <p:spPr>
          <a:xfrm>
            <a:off x="107950" y="1268413"/>
            <a:ext cx="8856663" cy="5400675"/>
          </a:xfrm>
        </p:spPr>
        <p:txBody>
          <a:bodyPr/>
          <a:lstStyle/>
          <a:p>
            <a:pPr eaLnBrk="1" hangingPunct="1"/>
            <a:endParaRPr lang="en-US" altLang="zh-CN">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The </a:t>
            </a:r>
            <a:r>
              <a:rPr lang="en-US" altLang="zh-CN" b="1">
                <a:solidFill>
                  <a:srgbClr val="FF0000"/>
                </a:solidFill>
                <a:latin typeface="Times New Roman" panose="02020603050405020304" pitchFamily="18" charset="0"/>
                <a:cs typeface="Times New Roman" panose="02020603050405020304" pitchFamily="18" charset="0"/>
              </a:rPr>
              <a:t>more readily</a:t>
            </a:r>
            <a:r>
              <a:rPr lang="en-US" altLang="zh-CN">
                <a:latin typeface="Times New Roman" panose="02020603050405020304" pitchFamily="18" charset="0"/>
                <a:cs typeface="Times New Roman" panose="02020603050405020304" pitchFamily="18" charset="0"/>
              </a:rPr>
              <a:t> a substance can </a:t>
            </a:r>
            <a:r>
              <a:rPr lang="en-US" altLang="zh-CN" b="1">
                <a:solidFill>
                  <a:srgbClr val="FF0000"/>
                </a:solidFill>
                <a:latin typeface="Times New Roman" panose="02020603050405020304" pitchFamily="18" charset="0"/>
                <a:cs typeface="Times New Roman" panose="02020603050405020304" pitchFamily="18" charset="0"/>
              </a:rPr>
              <a:t>gain electrons </a:t>
            </a:r>
            <a:r>
              <a:rPr lang="en-US" altLang="zh-CN">
                <a:latin typeface="Times New Roman" panose="02020603050405020304" pitchFamily="18" charset="0"/>
                <a:cs typeface="Times New Roman" panose="02020603050405020304" pitchFamily="18" charset="0"/>
              </a:rPr>
              <a:t>from others, the </a:t>
            </a:r>
            <a:r>
              <a:rPr lang="en-US" altLang="zh-CN" b="1">
                <a:solidFill>
                  <a:srgbClr val="FF0000"/>
                </a:solidFill>
                <a:latin typeface="Times New Roman" panose="02020603050405020304" pitchFamily="18" charset="0"/>
                <a:cs typeface="Times New Roman" panose="02020603050405020304" pitchFamily="18" charset="0"/>
              </a:rPr>
              <a:t>stronger the oxidant</a:t>
            </a:r>
            <a:r>
              <a:rPr lang="en-US" altLang="zh-CN">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a:p>
            <a:pPr eaLnBrk="1" hangingPunct="1"/>
            <a:endParaRPr lang="en-US" altLang="zh-CN">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The </a:t>
            </a:r>
            <a:r>
              <a:rPr lang="en-US" altLang="zh-CN" b="1">
                <a:solidFill>
                  <a:srgbClr val="FF0000"/>
                </a:solidFill>
                <a:latin typeface="Times New Roman" panose="02020603050405020304" pitchFamily="18" charset="0"/>
                <a:cs typeface="Times New Roman" panose="02020603050405020304" pitchFamily="18" charset="0"/>
              </a:rPr>
              <a:t>more readily </a:t>
            </a:r>
            <a:r>
              <a:rPr lang="en-US" altLang="zh-CN">
                <a:latin typeface="Times New Roman" panose="02020603050405020304" pitchFamily="18" charset="0"/>
                <a:cs typeface="Times New Roman" panose="02020603050405020304" pitchFamily="18" charset="0"/>
              </a:rPr>
              <a:t>a substance can </a:t>
            </a:r>
            <a:r>
              <a:rPr lang="en-US" altLang="zh-CN" b="1">
                <a:solidFill>
                  <a:srgbClr val="FF0000"/>
                </a:solidFill>
                <a:latin typeface="Times New Roman" panose="02020603050405020304" pitchFamily="18" charset="0"/>
                <a:cs typeface="Times New Roman" panose="02020603050405020304" pitchFamily="18" charset="0"/>
              </a:rPr>
              <a:t>provide electrons </a:t>
            </a:r>
            <a:r>
              <a:rPr lang="en-US" altLang="zh-CN">
                <a:latin typeface="Times New Roman" panose="02020603050405020304" pitchFamily="18" charset="0"/>
                <a:cs typeface="Times New Roman" panose="02020603050405020304" pitchFamily="18" charset="0"/>
              </a:rPr>
              <a:t>to others, the </a:t>
            </a:r>
            <a:r>
              <a:rPr lang="en-US" altLang="zh-CN" b="1">
                <a:solidFill>
                  <a:srgbClr val="FF0000"/>
                </a:solidFill>
                <a:latin typeface="Times New Roman" panose="02020603050405020304" pitchFamily="18" charset="0"/>
                <a:cs typeface="Times New Roman" panose="02020603050405020304" pitchFamily="18" charset="0"/>
              </a:rPr>
              <a:t>stronger the reductant</a:t>
            </a:r>
            <a:r>
              <a:rPr lang="en-US" altLang="zh-CN">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a:p>
            <a:pPr eaLnBrk="1" hangingPunct="1"/>
            <a:endParaRPr lang="zh-CN" alt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p:cNvSpPr>
            <a:spLocks noGrp="1"/>
          </p:cNvSpPr>
          <p:nvPr>
            <p:ph idx="1"/>
          </p:nvPr>
        </p:nvSpPr>
        <p:spPr>
          <a:xfrm>
            <a:off x="457200" y="908050"/>
            <a:ext cx="8493760" cy="5416550"/>
          </a:xfrm>
        </p:spPr>
        <p:txBody>
          <a:bodyPr/>
          <a:lstStyle/>
          <a:p>
            <a:pPr eaLnBrk="1" hangingPunct="1"/>
            <a:r>
              <a:rPr lang="en-US" altLang="zh-CN" dirty="0">
                <a:latin typeface="Times New Roman" panose="02020603050405020304" pitchFamily="18" charset="0"/>
                <a:cs typeface="Times New Roman" panose="02020603050405020304" pitchFamily="18" charset="0"/>
              </a:rPr>
              <a:t>For </a:t>
            </a:r>
            <a:r>
              <a:rPr lang="en-US" altLang="zh-CN" b="1" dirty="0">
                <a:solidFill>
                  <a:srgbClr val="FF0000"/>
                </a:solidFill>
                <a:latin typeface="Times New Roman" panose="02020603050405020304" pitchFamily="18" charset="0"/>
                <a:cs typeface="Times New Roman" panose="02020603050405020304" pitchFamily="18" charset="0"/>
              </a:rPr>
              <a:t>metal elements</a:t>
            </a:r>
            <a:r>
              <a:rPr lang="en-US" altLang="zh-CN" dirty="0">
                <a:latin typeface="Times New Roman" panose="02020603050405020304" pitchFamily="18" charset="0"/>
                <a:cs typeface="Times New Roman" panose="02020603050405020304" pitchFamily="18" charset="0"/>
              </a:rPr>
              <a:t>, the </a:t>
            </a:r>
            <a:r>
              <a:rPr lang="en-US" altLang="zh-CN" b="1" dirty="0">
                <a:solidFill>
                  <a:srgbClr val="FF0000"/>
                </a:solidFill>
                <a:latin typeface="Times New Roman" panose="02020603050405020304" pitchFamily="18" charset="0"/>
                <a:cs typeface="Times New Roman" panose="02020603050405020304" pitchFamily="18" charset="0"/>
              </a:rPr>
              <a:t>lower electronegativity </a:t>
            </a:r>
            <a:r>
              <a:rPr lang="en-US" altLang="zh-CN" dirty="0">
                <a:latin typeface="Times New Roman" panose="02020603050405020304" pitchFamily="18" charset="0"/>
                <a:cs typeface="Times New Roman" panose="02020603050405020304" pitchFamily="18" charset="0"/>
              </a:rPr>
              <a:t>of a metal, the </a:t>
            </a:r>
            <a:r>
              <a:rPr lang="en-US" altLang="zh-CN" b="1" dirty="0">
                <a:solidFill>
                  <a:srgbClr val="FF0000"/>
                </a:solidFill>
                <a:latin typeface="Times New Roman" panose="02020603050405020304" pitchFamily="18" charset="0"/>
                <a:cs typeface="Times New Roman" panose="02020603050405020304" pitchFamily="18" charset="0"/>
              </a:rPr>
              <a:t>stronger reductant </a:t>
            </a:r>
            <a:r>
              <a:rPr lang="en-US" altLang="zh-CN" dirty="0">
                <a:latin typeface="Times New Roman" panose="02020603050405020304" pitchFamily="18" charset="0"/>
                <a:cs typeface="Times New Roman" panose="02020603050405020304" pitchFamily="18" charset="0"/>
              </a:rPr>
              <a:t>it is, the </a:t>
            </a:r>
            <a:r>
              <a:rPr lang="en-US" altLang="zh-CN" b="1" dirty="0">
                <a:solidFill>
                  <a:srgbClr val="FF0000"/>
                </a:solidFill>
                <a:latin typeface="Times New Roman" panose="02020603050405020304" pitchFamily="18" charset="0"/>
                <a:cs typeface="Times New Roman" panose="02020603050405020304" pitchFamily="18" charset="0"/>
              </a:rPr>
              <a:t>weaker oxidant </a:t>
            </a:r>
            <a:r>
              <a:rPr lang="en-US" altLang="zh-CN" dirty="0">
                <a:latin typeface="Times New Roman" panose="02020603050405020304" pitchFamily="18" charset="0"/>
                <a:cs typeface="Times New Roman" panose="02020603050405020304" pitchFamily="18" charset="0"/>
              </a:rPr>
              <a:t>its </a:t>
            </a:r>
            <a:r>
              <a:rPr lang="en-US" altLang="zh-CN" b="1" dirty="0">
                <a:solidFill>
                  <a:srgbClr val="FF0000"/>
                </a:solidFill>
                <a:latin typeface="Times New Roman" panose="02020603050405020304" pitchFamily="18" charset="0"/>
                <a:cs typeface="Times New Roman" panose="02020603050405020304" pitchFamily="18" charset="0"/>
              </a:rPr>
              <a:t>corresponding cation </a:t>
            </a:r>
            <a:r>
              <a:rPr lang="en-US" altLang="zh-CN" dirty="0">
                <a:latin typeface="Times New Roman" panose="02020603050405020304" pitchFamily="18" charset="0"/>
                <a:cs typeface="Times New Roman" panose="02020603050405020304" pitchFamily="18" charset="0"/>
              </a:rPr>
              <a:t>is.</a:t>
            </a:r>
            <a:endParaRPr lang="en-US" altLang="zh-CN" dirty="0">
              <a:latin typeface="Times New Roman" panose="02020603050405020304" pitchFamily="18" charset="0"/>
              <a:cs typeface="Times New Roman" panose="02020603050405020304" pitchFamily="18" charset="0"/>
            </a:endParaRPr>
          </a:p>
          <a:p>
            <a:pPr lvl="1" eaLnBrk="1" hangingPunct="1"/>
            <a:r>
              <a:rPr lang="en-US" altLang="zh-CN" dirty="0">
                <a:latin typeface="Times New Roman" panose="02020603050405020304" pitchFamily="18" charset="0"/>
                <a:cs typeface="Times New Roman" panose="02020603050405020304" pitchFamily="18" charset="0"/>
              </a:rPr>
              <a:t>E.g.: reducibility: Mg &gt; Zn, oxidizability: Mg</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&lt; Zn</a:t>
            </a:r>
            <a:r>
              <a:rPr lang="en-US" altLang="zh-CN" baseline="30000" dirty="0">
                <a:latin typeface="Times New Roman" panose="02020603050405020304" pitchFamily="18" charset="0"/>
                <a:cs typeface="Times New Roman" panose="02020603050405020304" pitchFamily="18" charset="0"/>
              </a:rPr>
              <a:t>2+</a:t>
            </a:r>
            <a:endParaRPr lang="en-US" altLang="zh-CN" baseline="-25000" dirty="0">
              <a:latin typeface="Times New Roman" panose="02020603050405020304" pitchFamily="18" charset="0"/>
              <a:cs typeface="Times New Roman" panose="02020603050405020304" pitchFamily="18" charset="0"/>
            </a:endParaRPr>
          </a:p>
          <a:p>
            <a:pPr eaLnBrk="1" hangingPunct="1"/>
            <a:r>
              <a:rPr lang="en-US" altLang="zh-CN" dirty="0">
                <a:latin typeface="Times New Roman" panose="02020603050405020304" pitchFamily="18" charset="0"/>
                <a:cs typeface="Times New Roman" panose="02020603050405020304" pitchFamily="18" charset="0"/>
              </a:rPr>
              <a:t>Or using metal activity series to determine:</a:t>
            </a:r>
            <a:endParaRPr lang="en-US" altLang="zh-CN" dirty="0">
              <a:latin typeface="Times New Roman" panose="02020603050405020304" pitchFamily="18" charset="0"/>
              <a:cs typeface="Times New Roman" panose="02020603050405020304" pitchFamily="18" charset="0"/>
            </a:endParaRPr>
          </a:p>
          <a:p>
            <a:pPr lvl="1" eaLnBrk="1" hangingPunct="1"/>
            <a:r>
              <a:rPr lang="en-US" altLang="zh-CN" dirty="0">
                <a:latin typeface="Times New Roman" panose="02020603050405020304" pitchFamily="18" charset="0"/>
                <a:cs typeface="Times New Roman" panose="02020603050405020304" pitchFamily="18" charset="0"/>
              </a:rPr>
              <a:t>K&gt;Na&gt;Ca&gt;Mg&gt;Al&gt;Zn&gt;Fe&gt;Sn&gt;Pb&gt;(H)&gt;Cu&gt;Hg&gt;Ag&gt;Pt&gt;Au</a:t>
            </a:r>
            <a:endParaRPr lang="en-US" altLang="zh-CN" dirty="0">
              <a:latin typeface="Times New Roman" panose="02020603050405020304" pitchFamily="18" charset="0"/>
              <a:cs typeface="Times New Roman" panose="02020603050405020304" pitchFamily="18" charset="0"/>
            </a:endParaRPr>
          </a:p>
          <a:p>
            <a:pPr eaLnBrk="1" hangingPunct="1"/>
            <a:r>
              <a:rPr lang="en-US" altLang="zh-CN" dirty="0">
                <a:latin typeface="Times New Roman" panose="02020603050405020304" pitchFamily="18" charset="0"/>
                <a:cs typeface="Times New Roman" panose="02020603050405020304" pitchFamily="18" charset="0"/>
              </a:rPr>
              <a:t>For </a:t>
            </a:r>
            <a:r>
              <a:rPr lang="en-US" altLang="zh-CN" b="1" dirty="0">
                <a:solidFill>
                  <a:srgbClr val="FF0000"/>
                </a:solidFill>
                <a:latin typeface="Times New Roman" panose="02020603050405020304" pitchFamily="18" charset="0"/>
                <a:cs typeface="Times New Roman" panose="02020603050405020304" pitchFamily="18" charset="0"/>
              </a:rPr>
              <a:t>halogen elements</a:t>
            </a:r>
            <a:r>
              <a:rPr lang="en-US" altLang="zh-CN" dirty="0">
                <a:latin typeface="Times New Roman" panose="02020603050405020304" pitchFamily="18" charset="0"/>
                <a:cs typeface="Times New Roman" panose="02020603050405020304" pitchFamily="18" charset="0"/>
              </a:rPr>
              <a:t>, the </a:t>
            </a:r>
            <a:r>
              <a:rPr lang="en-US" altLang="zh-CN" b="1" dirty="0">
                <a:solidFill>
                  <a:srgbClr val="FF0000"/>
                </a:solidFill>
                <a:latin typeface="Times New Roman" panose="02020603050405020304" pitchFamily="18" charset="0"/>
                <a:cs typeface="Times New Roman" panose="02020603050405020304" pitchFamily="18" charset="0"/>
              </a:rPr>
              <a:t>higher electronegativity </a:t>
            </a:r>
            <a:r>
              <a:rPr lang="en-US" altLang="zh-CN" dirty="0">
                <a:latin typeface="Times New Roman" panose="02020603050405020304" pitchFamily="18" charset="0"/>
                <a:cs typeface="Times New Roman" panose="02020603050405020304" pitchFamily="18" charset="0"/>
              </a:rPr>
              <a:t>of a halogen element, the </a:t>
            </a:r>
            <a:r>
              <a:rPr lang="en-US" altLang="zh-CN" b="1" dirty="0">
                <a:solidFill>
                  <a:srgbClr val="FF0000"/>
                </a:solidFill>
                <a:latin typeface="Times New Roman" panose="02020603050405020304" pitchFamily="18" charset="0"/>
                <a:cs typeface="Times New Roman" panose="02020603050405020304" pitchFamily="18" charset="0"/>
              </a:rPr>
              <a:t>stronger oxidant </a:t>
            </a:r>
            <a:r>
              <a:rPr lang="en-US" altLang="zh-CN" dirty="0">
                <a:latin typeface="Times New Roman" panose="02020603050405020304" pitchFamily="18" charset="0"/>
                <a:cs typeface="Times New Roman" panose="02020603050405020304" pitchFamily="18" charset="0"/>
              </a:rPr>
              <a:t>it is, the </a:t>
            </a:r>
            <a:r>
              <a:rPr lang="en-US" altLang="zh-CN" b="1" dirty="0">
                <a:solidFill>
                  <a:srgbClr val="FF0000"/>
                </a:solidFill>
                <a:latin typeface="Times New Roman" panose="02020603050405020304" pitchFamily="18" charset="0"/>
                <a:cs typeface="Times New Roman" panose="02020603050405020304" pitchFamily="18" charset="0"/>
              </a:rPr>
              <a:t>weaker reductant</a:t>
            </a:r>
            <a:r>
              <a:rPr lang="en-US" altLang="zh-CN" dirty="0">
                <a:latin typeface="Times New Roman" panose="02020603050405020304" pitchFamily="18" charset="0"/>
                <a:cs typeface="Times New Roman" panose="02020603050405020304" pitchFamily="18" charset="0"/>
              </a:rPr>
              <a:t> its </a:t>
            </a:r>
            <a:r>
              <a:rPr lang="en-US" altLang="zh-CN" b="1" dirty="0">
                <a:solidFill>
                  <a:srgbClr val="FF0000"/>
                </a:solidFill>
                <a:latin typeface="Times New Roman" panose="02020603050405020304" pitchFamily="18" charset="0"/>
                <a:cs typeface="Times New Roman" panose="02020603050405020304" pitchFamily="18" charset="0"/>
              </a:rPr>
              <a:t>corresponding anion</a:t>
            </a:r>
            <a:r>
              <a:rPr lang="en-US" altLang="zh-CN" dirty="0">
                <a:latin typeface="Times New Roman" panose="02020603050405020304" pitchFamily="18" charset="0"/>
                <a:cs typeface="Times New Roman" panose="02020603050405020304" pitchFamily="18" charset="0"/>
              </a:rPr>
              <a:t> is.</a:t>
            </a:r>
            <a:endParaRPr lang="en-US" altLang="zh-CN" dirty="0">
              <a:latin typeface="Times New Roman" panose="02020603050405020304" pitchFamily="18" charset="0"/>
              <a:cs typeface="Times New Roman" panose="02020603050405020304" pitchFamily="18" charset="0"/>
            </a:endParaRPr>
          </a:p>
          <a:p>
            <a:pPr lvl="1" eaLnBrk="1" hangingPunct="1"/>
            <a:r>
              <a:rPr lang="en-US" altLang="zh-CN" dirty="0">
                <a:latin typeface="Times New Roman" panose="02020603050405020304" pitchFamily="18" charset="0"/>
                <a:cs typeface="Times New Roman" panose="02020603050405020304" pitchFamily="18" charset="0"/>
              </a:rPr>
              <a:t>E.g.: oxidizability: Cl</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&gt; Br</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reducibility: Cl</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&lt; Br</a:t>
            </a:r>
            <a:r>
              <a:rPr lang="en-US" altLang="zh-CN" baseline="30000"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eaLnBrk="1" hangingPunct="1"/>
            <a:r>
              <a:rPr lang="en-US" altLang="zh-CN" dirty="0">
                <a:latin typeface="Times New Roman" panose="02020603050405020304" pitchFamily="18" charset="0"/>
                <a:cs typeface="Times New Roman" panose="02020603050405020304" pitchFamily="18" charset="0"/>
              </a:rPr>
              <a:t>Or using nonmetal activity series: F</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&gt;Cl</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&gt;Br</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&gt;I</a:t>
            </a:r>
            <a:r>
              <a:rPr lang="en-US" altLang="zh-CN" baseline="-25000" dirty="0">
                <a:latin typeface="Times New Roman" panose="02020603050405020304" pitchFamily="18" charset="0"/>
                <a:cs typeface="Times New Roman" panose="02020603050405020304" pitchFamily="18" charset="0"/>
              </a:rPr>
              <a:t>2</a:t>
            </a:r>
            <a:endParaRPr lang="en-US" altLang="zh-CN" baseline="-25000" dirty="0">
              <a:latin typeface="Times New Roman" panose="02020603050405020304" pitchFamily="18" charset="0"/>
              <a:cs typeface="Times New Roman" panose="02020603050405020304" pitchFamily="18" charset="0"/>
            </a:endParaRPr>
          </a:p>
          <a:p>
            <a:pPr eaLnBrk="1" hangingPunct="1"/>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Metal reactivity</a:t>
            </a:r>
            <a:endParaRPr lang="en-US" dirty="0"/>
          </a:p>
        </p:txBody>
      </p:sp>
      <p:sp>
        <p:nvSpPr>
          <p:cNvPr id="3" name="Content Placeholder 2"/>
          <p:cNvSpPr>
            <a:spLocks noGrp="1"/>
          </p:cNvSpPr>
          <p:nvPr>
            <p:ph idx="1"/>
          </p:nvPr>
        </p:nvSpPr>
        <p:spPr>
          <a:xfrm>
            <a:off x="312420" y="1935480"/>
            <a:ext cx="8583930" cy="4389120"/>
          </a:xfrm>
        </p:spPr>
        <p:txBody>
          <a:bodyPr/>
          <a:lstStyle/>
          <a:p>
            <a:r>
              <a:rPr lang="en-US" b="1" dirty="0">
                <a:solidFill>
                  <a:srgbClr val="FF0000"/>
                </a:solidFill>
              </a:rPr>
              <a:t>More reactive metals </a:t>
            </a:r>
            <a:r>
              <a:rPr lang="en-US" dirty="0"/>
              <a:t>are </a:t>
            </a:r>
            <a:r>
              <a:rPr lang="en-US" b="1" dirty="0">
                <a:solidFill>
                  <a:srgbClr val="FF0000"/>
                </a:solidFill>
              </a:rPr>
              <a:t>stronger reducing agents</a:t>
            </a:r>
            <a:r>
              <a:rPr lang="en-US" b="1" dirty="0"/>
              <a:t> </a:t>
            </a:r>
            <a:r>
              <a:rPr lang="en-US" dirty="0"/>
              <a:t>(they make positive ions so are oxidized in their reactions).</a:t>
            </a:r>
            <a:endParaRPr lang="en-US" dirty="0"/>
          </a:p>
          <a:p>
            <a:r>
              <a:rPr lang="en-US" dirty="0"/>
              <a:t> The ions they make are more difficult to reduce (</a:t>
            </a:r>
            <a:r>
              <a:rPr lang="en-US" b="1" dirty="0">
                <a:solidFill>
                  <a:srgbClr val="00B0F0"/>
                </a:solidFill>
              </a:rPr>
              <a:t>ions</a:t>
            </a:r>
            <a:r>
              <a:rPr lang="en-US" b="1" dirty="0">
                <a:solidFill>
                  <a:schemeClr val="tx2"/>
                </a:solidFill>
              </a:rPr>
              <a:t> </a:t>
            </a:r>
            <a:r>
              <a:rPr lang="en-US" b="1" dirty="0">
                <a:solidFill>
                  <a:srgbClr val="00B0F0"/>
                </a:solidFill>
              </a:rPr>
              <a:t>of more reactive metals </a:t>
            </a:r>
            <a:r>
              <a:rPr lang="en-US" dirty="0"/>
              <a:t>are </a:t>
            </a:r>
            <a:r>
              <a:rPr lang="en-US" b="1" dirty="0">
                <a:solidFill>
                  <a:srgbClr val="00B0F0"/>
                </a:solidFill>
              </a:rPr>
              <a:t>weaker oxidizing agents</a:t>
            </a:r>
            <a:r>
              <a:rPr lang="en-US" dirty="0"/>
              <a:t>).</a:t>
            </a:r>
            <a:endParaRPr lang="en-US" dirty="0"/>
          </a:p>
          <a:p>
            <a:pPr eaLnBrk="1" hangingPunct="1"/>
            <a:r>
              <a:rPr lang="en-US" altLang="zh-CN" dirty="0">
                <a:latin typeface="Times New Roman" panose="02020603050405020304" pitchFamily="18" charset="0"/>
                <a:cs typeface="Times New Roman" panose="02020603050405020304" pitchFamily="18" charset="0"/>
              </a:rPr>
              <a:t>K&gt;Na&gt;Ca&gt;Mg&gt;Al&gt;Zn&gt;Fe&gt;Sn&gt;Pb&gt;(H)&gt;Cu&gt;Hg&gt;Ag&gt;Pt&gt;Au</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Reactive metals reacts with acids to form hydrogen gas</a:t>
            </a:r>
            <a:endParaRPr lang="en-US" dirty="0"/>
          </a:p>
        </p:txBody>
      </p:sp>
      <p:sp>
        <p:nvSpPr>
          <p:cNvPr id="3" name="Content Placeholder 2"/>
          <p:cNvSpPr>
            <a:spLocks noGrp="1"/>
          </p:cNvSpPr>
          <p:nvPr>
            <p:ph idx="1"/>
          </p:nvPr>
        </p:nvSpPr>
        <p:spPr>
          <a:xfrm>
            <a:off x="312420" y="1935480"/>
            <a:ext cx="8583930" cy="4389120"/>
          </a:xfrm>
        </p:spPr>
        <p:txBody>
          <a:bodyPr/>
          <a:lstStyle/>
          <a:p>
            <a:r>
              <a:rPr lang="en-US" b="1" dirty="0">
                <a:solidFill>
                  <a:srgbClr val="FF0000"/>
                </a:solidFill>
                <a:latin typeface="Times New Roman" panose="02020603050405020304" pitchFamily="18" charset="0"/>
                <a:cs typeface="Times New Roman" panose="02020603050405020304" pitchFamily="18" charset="0"/>
              </a:rPr>
              <a:t>Metals that are more reactive than hydrogen can react with acids to form hydrogen gas and metal cations. </a:t>
            </a:r>
            <a:endParaRPr lang="en-US" b="1" dirty="0">
              <a:solidFill>
                <a:srgbClr val="FF0000"/>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Mg + H</a:t>
            </a:r>
            <a:r>
              <a:rPr lang="en-US" baseline="-25000" dirty="0">
                <a:solidFill>
                  <a:schemeClr val="tx1"/>
                </a:solidFill>
                <a:latin typeface="Times New Roman" panose="02020603050405020304" pitchFamily="18" charset="0"/>
                <a:cs typeface="Times New Roman" panose="02020603050405020304" pitchFamily="18" charset="0"/>
              </a:rPr>
              <a:t>2</a:t>
            </a:r>
            <a:r>
              <a:rPr lang="en-US" dirty="0">
                <a:solidFill>
                  <a:schemeClr val="tx1"/>
                </a:solidFill>
                <a:latin typeface="Times New Roman" panose="02020603050405020304" pitchFamily="18" charset="0"/>
                <a:cs typeface="Times New Roman" panose="02020603050405020304" pitchFamily="18" charset="0"/>
              </a:rPr>
              <a:t>SO</a:t>
            </a:r>
            <a:r>
              <a:rPr lang="en-US" baseline="-25000" dirty="0">
                <a:solidFill>
                  <a:schemeClr val="tx1"/>
                </a:solidFill>
                <a:latin typeface="Times New Roman" panose="02020603050405020304" pitchFamily="18" charset="0"/>
                <a:cs typeface="Times New Roman" panose="02020603050405020304" pitchFamily="18" charset="0"/>
              </a:rPr>
              <a:t>4</a:t>
            </a:r>
            <a:r>
              <a:rPr lang="en-US" dirty="0">
                <a:solidFill>
                  <a:schemeClr val="tx1"/>
                </a:solidFill>
                <a:latin typeface="Times New Roman" panose="02020603050405020304" pitchFamily="18" charset="0"/>
                <a:cs typeface="Times New Roman" panose="02020603050405020304" pitchFamily="18" charset="0"/>
              </a:rPr>
              <a:t> → MgSO</a:t>
            </a:r>
            <a:r>
              <a:rPr lang="en-US" baseline="-25000" dirty="0">
                <a:solidFill>
                  <a:schemeClr val="tx1"/>
                </a:solidFill>
                <a:latin typeface="Times New Roman" panose="02020603050405020304" pitchFamily="18" charset="0"/>
                <a:cs typeface="Times New Roman" panose="02020603050405020304" pitchFamily="18" charset="0"/>
              </a:rPr>
              <a:t>4</a:t>
            </a:r>
            <a:r>
              <a:rPr lang="en-US" dirty="0">
                <a:solidFill>
                  <a:schemeClr val="tx1"/>
                </a:solidFill>
                <a:latin typeface="Times New Roman" panose="02020603050405020304" pitchFamily="18" charset="0"/>
                <a:cs typeface="Times New Roman" panose="02020603050405020304" pitchFamily="18" charset="0"/>
              </a:rPr>
              <a:t> + H</a:t>
            </a:r>
            <a:r>
              <a:rPr lang="en-US" baseline="-25000" dirty="0">
                <a:solidFill>
                  <a:schemeClr val="tx1"/>
                </a:solidFill>
                <a:latin typeface="Times New Roman" panose="02020603050405020304" pitchFamily="18" charset="0"/>
                <a:cs typeface="Times New Roman" panose="02020603050405020304" pitchFamily="18" charset="0"/>
              </a:rPr>
              <a:t>2</a:t>
            </a:r>
            <a:endParaRPr lang="en-US" baseline="-25000"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K, Na, Ca, and Mg (slightly) can react with water to form hydrogen gas and metal hydroxides.</a:t>
            </a:r>
            <a:endParaRPr lang="en-US" dirty="0">
              <a:latin typeface="Times New Roman" panose="02020603050405020304" pitchFamily="18" charset="0"/>
              <a:cs typeface="Times New Roman" panose="02020603050405020304" pitchFamily="18" charset="0"/>
            </a:endParaRPr>
          </a:p>
          <a:p>
            <a:pPr eaLnBrk="1" hangingPunct="1"/>
            <a:r>
              <a:rPr lang="en-US" altLang="zh-CN" dirty="0">
                <a:latin typeface="Times New Roman" panose="02020603050405020304" pitchFamily="18" charset="0"/>
                <a:cs typeface="Times New Roman" panose="02020603050405020304" pitchFamily="18" charset="0"/>
              </a:rPr>
              <a:t>2 K + 2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 → 2 KOH + H</a:t>
            </a:r>
            <a:r>
              <a:rPr lang="en-US" altLang="zh-CN" baseline="-25000" dirty="0">
                <a:latin typeface="Times New Roman" panose="02020603050405020304" pitchFamily="18" charset="0"/>
                <a:cs typeface="Times New Roman" panose="02020603050405020304" pitchFamily="18" charset="0"/>
              </a:rPr>
              <a:t>2</a:t>
            </a:r>
            <a:endParaRPr lang="en-US" altLang="zh-CN" sz="2400" dirty="0">
              <a:latin typeface="Times New Roman" panose="02020603050405020304" pitchFamily="18" charset="0"/>
              <a:cs typeface="Times New Roman" panose="02020603050405020304" pitchFamily="18" charset="0"/>
            </a:endParaRPr>
          </a:p>
          <a:p>
            <a:pPr eaLnBrk="1" hangingPunct="1"/>
            <a:r>
              <a:rPr lang="en-US" altLang="zh-CN" sz="2400" dirty="0">
                <a:latin typeface="Times New Roman" panose="02020603050405020304" pitchFamily="18" charset="0"/>
                <a:cs typeface="Times New Roman" panose="02020603050405020304" pitchFamily="18" charset="0"/>
              </a:rPr>
              <a:t>Both reactions are </a:t>
            </a:r>
            <a:r>
              <a:rPr lang="en-US" altLang="zh-CN" sz="2400" b="1" dirty="0">
                <a:solidFill>
                  <a:srgbClr val="FF0000"/>
                </a:solidFill>
                <a:latin typeface="Times New Roman" panose="02020603050405020304" pitchFamily="18" charset="0"/>
                <a:cs typeface="Times New Roman" panose="02020603050405020304" pitchFamily="18" charset="0"/>
              </a:rPr>
              <a:t>single displacement reactions</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reactive metals displace less reactive metal cations</a:t>
            </a:r>
            <a:endParaRPr lang="en-US" dirty="0"/>
          </a:p>
        </p:txBody>
      </p:sp>
      <p:sp>
        <p:nvSpPr>
          <p:cNvPr id="3" name="Content Placeholder 2"/>
          <p:cNvSpPr>
            <a:spLocks noGrp="1"/>
          </p:cNvSpPr>
          <p:nvPr>
            <p:ph idx="1"/>
          </p:nvPr>
        </p:nvSpPr>
        <p:spPr>
          <a:xfrm>
            <a:off x="312420" y="1935480"/>
            <a:ext cx="8583930" cy="4389120"/>
          </a:xfrm>
        </p:spPr>
        <p:txBody>
          <a:bodyPr/>
          <a:lstStyle/>
          <a:p>
            <a:r>
              <a:rPr lang="en-US" b="1" dirty="0">
                <a:solidFill>
                  <a:srgbClr val="FF0000"/>
                </a:solidFill>
                <a:latin typeface="Times New Roman" panose="02020603050405020304" pitchFamily="18" charset="0"/>
                <a:cs typeface="Times New Roman" panose="02020603050405020304" pitchFamily="18" charset="0"/>
              </a:rPr>
              <a:t>More reactive metals</a:t>
            </a:r>
            <a:r>
              <a:rPr lang="en-US" b="1" dirty="0">
                <a:solidFill>
                  <a:srgbClr val="FF0000"/>
                </a:solidFill>
                <a:latin typeface="Times New Roman" panose="02020603050405020304" pitchFamily="18" charset="0"/>
                <a:cs typeface="Times New Roman" panose="02020603050405020304" pitchFamily="18" charset="0"/>
              </a:rPr>
              <a:t> are stronger reducing agents and cations of less reactive metal are stronger oxidizing agents</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More reactive metals can react with cations of less reactive metals to form less reactive metals and cations of more reactive metals</a:t>
            </a:r>
            <a:r>
              <a:rPr lang="en-US" dirty="0">
                <a:latin typeface="Times New Roman" panose="02020603050405020304" pitchFamily="18" charset="0"/>
                <a:cs typeface="Times New Roman" panose="02020603050405020304" pitchFamily="18" charset="0"/>
              </a:rPr>
              <a:t> as a typical </a:t>
            </a:r>
            <a:r>
              <a:rPr lang="en-US" b="1" dirty="0">
                <a:solidFill>
                  <a:srgbClr val="FF0000"/>
                </a:solidFill>
                <a:latin typeface="Times New Roman" panose="02020603050405020304" pitchFamily="18" charset="0"/>
                <a:cs typeface="Times New Roman" panose="02020603050405020304" pitchFamily="18" charset="0"/>
              </a:rPr>
              <a:t>single displacement reaction</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Al + 3 Cu</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2 Al</a:t>
            </a:r>
            <a:r>
              <a:rPr lang="en-US" altLang="zh-CN" baseline="30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 + 3 Cu</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Halogen reactivity</a:t>
            </a:r>
            <a:endParaRPr lang="en-US" dirty="0"/>
          </a:p>
        </p:txBody>
      </p:sp>
      <p:sp>
        <p:nvSpPr>
          <p:cNvPr id="3" name="Content Placeholder 2"/>
          <p:cNvSpPr>
            <a:spLocks noGrp="1"/>
          </p:cNvSpPr>
          <p:nvPr>
            <p:ph idx="1"/>
          </p:nvPr>
        </p:nvSpPr>
        <p:spPr/>
        <p:txBody>
          <a:bodyPr/>
          <a:lstStyle/>
          <a:p>
            <a:r>
              <a:rPr lang="en-US" dirty="0"/>
              <a:t>The more reactive a halogen is, the easier it is reduced (it gains electrons and forms anions more easily).</a:t>
            </a:r>
            <a:endParaRPr lang="en-US" dirty="0"/>
          </a:p>
          <a:p>
            <a:r>
              <a:rPr lang="en-US" b="1" dirty="0">
                <a:solidFill>
                  <a:srgbClr val="00B0F0"/>
                </a:solidFill>
              </a:rPr>
              <a:t>More reactive halogens </a:t>
            </a:r>
            <a:r>
              <a:rPr lang="en-US" dirty="0"/>
              <a:t>are </a:t>
            </a:r>
            <a:r>
              <a:rPr lang="en-US" b="1" dirty="0">
                <a:solidFill>
                  <a:srgbClr val="00B0F0"/>
                </a:solidFill>
              </a:rPr>
              <a:t>stronger oxidizing agents</a:t>
            </a:r>
            <a:r>
              <a:rPr lang="en-US" dirty="0"/>
              <a:t>.</a:t>
            </a:r>
            <a:endParaRPr lang="en-US" dirty="0"/>
          </a:p>
          <a:p>
            <a:r>
              <a:rPr lang="en-US" dirty="0"/>
              <a:t>The ions they make are less easy to oxidize, (more difficult to take their electrons away), </a:t>
            </a:r>
            <a:r>
              <a:rPr lang="en-US" b="1" dirty="0">
                <a:solidFill>
                  <a:srgbClr val="FF0000"/>
                </a:solidFill>
              </a:rPr>
              <a:t>ions of more reactive halogens</a:t>
            </a:r>
            <a:r>
              <a:rPr lang="en-US" dirty="0">
                <a:solidFill>
                  <a:srgbClr val="FF0000"/>
                </a:solidFill>
              </a:rPr>
              <a:t> </a:t>
            </a:r>
            <a:r>
              <a:rPr lang="en-US" dirty="0"/>
              <a:t>are </a:t>
            </a:r>
            <a:r>
              <a:rPr lang="en-US" b="1" dirty="0">
                <a:solidFill>
                  <a:srgbClr val="FF0000"/>
                </a:solidFill>
              </a:rPr>
              <a:t>weaker reducing agents</a:t>
            </a:r>
            <a:r>
              <a:rPr lang="en-US" dirty="0"/>
              <a:t>.</a:t>
            </a:r>
            <a:endParaRPr lang="en-US" dirty="0"/>
          </a:p>
          <a:p>
            <a:r>
              <a:rPr lang="en-US" dirty="0"/>
              <a:t>F</a:t>
            </a:r>
            <a:r>
              <a:rPr lang="en-US" baseline="-25000" dirty="0"/>
              <a:t>2</a:t>
            </a:r>
            <a:r>
              <a:rPr lang="en-US" dirty="0"/>
              <a:t> &gt; Cl</a:t>
            </a:r>
            <a:r>
              <a:rPr lang="en-US" baseline="-25000" dirty="0"/>
              <a:t>2</a:t>
            </a:r>
            <a:r>
              <a:rPr lang="en-US" dirty="0"/>
              <a:t> &gt; Br</a:t>
            </a:r>
            <a:r>
              <a:rPr lang="en-US" baseline="-25000" dirty="0"/>
              <a:t>2</a:t>
            </a:r>
            <a:r>
              <a:rPr lang="en-US" dirty="0"/>
              <a:t> &gt; I</a:t>
            </a:r>
            <a:r>
              <a:rPr lang="en-US" baseline="-25000" dirty="0"/>
              <a:t>2</a:t>
            </a:r>
            <a:endParaRPr lang="en-US" baseline="-250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reactive halogen displace less reactive halide ions</a:t>
            </a:r>
            <a:endParaRPr lang="en-US" dirty="0"/>
          </a:p>
        </p:txBody>
      </p:sp>
      <p:sp>
        <p:nvSpPr>
          <p:cNvPr id="3" name="Content Placeholder 2"/>
          <p:cNvSpPr>
            <a:spLocks noGrp="1"/>
          </p:cNvSpPr>
          <p:nvPr>
            <p:ph idx="1"/>
          </p:nvPr>
        </p:nvSpPr>
        <p:spPr>
          <a:xfrm>
            <a:off x="312420" y="1935480"/>
            <a:ext cx="8583930" cy="4389120"/>
          </a:xfrm>
        </p:spPr>
        <p:txBody>
          <a:bodyPr/>
          <a:lstStyle/>
          <a:p>
            <a:r>
              <a:rPr lang="en-US" b="1" dirty="0">
                <a:solidFill>
                  <a:srgbClr val="FF0000"/>
                </a:solidFill>
                <a:latin typeface="Times New Roman" panose="02020603050405020304" pitchFamily="18" charset="0"/>
                <a:cs typeface="Times New Roman" panose="02020603050405020304" pitchFamily="18" charset="0"/>
              </a:rPr>
              <a:t>More reactive halogens</a:t>
            </a:r>
            <a:r>
              <a:rPr lang="en-US" b="1" dirty="0">
                <a:solidFill>
                  <a:srgbClr val="FF0000"/>
                </a:solidFill>
                <a:latin typeface="Times New Roman" panose="02020603050405020304" pitchFamily="18" charset="0"/>
                <a:cs typeface="Times New Roman" panose="02020603050405020304" pitchFamily="18" charset="0"/>
              </a:rPr>
              <a:t> are stronger oxidizing agents and anions of less reactive halogens are stronger reducing agents</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More reactive halogens can react with anions of less reactive halogens to form less reactive halogens and anions of more reactive halogens</a:t>
            </a:r>
            <a:r>
              <a:rPr lang="en-US" dirty="0">
                <a:latin typeface="Times New Roman" panose="02020603050405020304" pitchFamily="18" charset="0"/>
                <a:cs typeface="Times New Roman" panose="02020603050405020304" pitchFamily="18" charset="0"/>
              </a:rPr>
              <a:t> as a typical </a:t>
            </a:r>
            <a:r>
              <a:rPr lang="en-US" b="1" dirty="0">
                <a:solidFill>
                  <a:srgbClr val="FF0000"/>
                </a:solidFill>
                <a:latin typeface="Times New Roman" panose="02020603050405020304" pitchFamily="18" charset="0"/>
                <a:cs typeface="Times New Roman" panose="02020603050405020304" pitchFamily="18" charset="0"/>
              </a:rPr>
              <a:t>single displacement reaction</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Cl</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+ 2 I</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 2 Cl</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 I</a:t>
            </a:r>
            <a:r>
              <a:rPr lang="en-US" altLang="zh-CN" baseline="-25000" dirty="0">
                <a:latin typeface="Times New Roman" panose="02020603050405020304" pitchFamily="18" charset="0"/>
                <a:cs typeface="Times New Roman" panose="02020603050405020304" pitchFamily="18" charset="0"/>
              </a:rPr>
              <a:t>2</a:t>
            </a:r>
            <a:endParaRPr lang="en-US" altLang="zh-CN" baseline="-25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250"/>
            <a:ext cx="8229600" cy="852488"/>
          </a:xfrm>
        </p:spPr>
        <p:txBody>
          <a:bodyPr/>
          <a:lstStyle/>
          <a:p>
            <a:pPr eaLnBrk="1" hangingPunct="1"/>
            <a:r>
              <a:rPr lang="en-US" altLang="zh-CN" sz="4400" dirty="0"/>
              <a:t>Original Definition of redox</a:t>
            </a:r>
            <a:endParaRPr lang="en-US" altLang="zh-CN" sz="4400" dirty="0"/>
          </a:p>
        </p:txBody>
      </p:sp>
      <p:sp>
        <p:nvSpPr>
          <p:cNvPr id="3" name="内容占位符 2"/>
          <p:cNvSpPr>
            <a:spLocks noGrp="1"/>
          </p:cNvSpPr>
          <p:nvPr>
            <p:ph idx="1"/>
          </p:nvPr>
        </p:nvSpPr>
        <p:spPr>
          <a:xfrm>
            <a:off x="457200" y="1484313"/>
            <a:ext cx="8435975" cy="5113337"/>
          </a:xfrm>
        </p:spPr>
        <p:txBody>
          <a:bodyPr>
            <a:normAutofit lnSpcReduction="10000"/>
          </a:bodyPr>
          <a:lstStyle/>
          <a:p>
            <a:pPr marL="274320" indent="-274320" eaLnBrk="1" fontAlgn="auto" hangingPunct="1">
              <a:spcAft>
                <a:spcPts val="0"/>
              </a:spcAft>
              <a:buClr>
                <a:schemeClr val="accent3"/>
              </a:buClr>
              <a:buFont typeface="Wingdings 2" panose="05020102010507070707"/>
              <a:buChar char=""/>
              <a:defRPr/>
            </a:pPr>
            <a:r>
              <a:rPr lang="en-US" altLang="zh-CN" dirty="0">
                <a:latin typeface="Times New Roman" panose="02020603050405020304" pitchFamily="18" charset="0"/>
                <a:cs typeface="Times New Roman" panose="02020603050405020304" pitchFamily="18" charset="0"/>
              </a:rPr>
              <a:t>C + O</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a:t>
            </a:r>
            <a:r>
              <a:rPr lang="en-US" altLang="zh-CN" baseline="-25000" dirty="0">
                <a:latin typeface="Times New Roman" panose="02020603050405020304" pitchFamily="18" charset="0"/>
                <a:cs typeface="Times New Roman" panose="02020603050405020304" pitchFamily="18" charset="0"/>
              </a:rPr>
              <a:t>2</a:t>
            </a:r>
            <a:endParaRPr lang="en-US" altLang="zh-CN" baseline="-25000" dirty="0">
              <a:latin typeface="Times New Roman" panose="02020603050405020304" pitchFamily="18" charset="0"/>
              <a:cs typeface="Times New Roman" panose="02020603050405020304" pitchFamily="18" charset="0"/>
            </a:endParaRPr>
          </a:p>
          <a:p>
            <a:pPr marL="274320" indent="-274320" eaLnBrk="1" fontAlgn="auto" hangingPunct="1">
              <a:spcAft>
                <a:spcPts val="0"/>
              </a:spcAft>
              <a:buClr>
                <a:schemeClr val="accent3"/>
              </a:buClr>
              <a:buFont typeface="Wingdings 2" panose="05020102010507070707"/>
              <a:buChar char=""/>
              <a:defRPr/>
            </a:pPr>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CuO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Cu +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a:t>
            </a:r>
            <a:endParaRPr lang="en-US" altLang="zh-CN" dirty="0">
              <a:latin typeface="Times New Roman" panose="02020603050405020304" pitchFamily="18" charset="0"/>
              <a:cs typeface="Times New Roman" panose="02020603050405020304" pitchFamily="18" charset="0"/>
            </a:endParaRPr>
          </a:p>
          <a:p>
            <a:pPr marL="274320" indent="-274320" eaLnBrk="1" fontAlgn="auto" hangingPunct="1">
              <a:spcAft>
                <a:spcPts val="0"/>
              </a:spcAft>
              <a:buClr>
                <a:schemeClr val="accent3"/>
              </a:buClr>
              <a:buFont typeface="Wingdings 2" panose="05020102010507070707"/>
              <a:buChar char=""/>
              <a:defRPr/>
            </a:pPr>
            <a:r>
              <a:rPr lang="en-US" altLang="zh-CN" dirty="0">
                <a:latin typeface="Times New Roman" panose="02020603050405020304" pitchFamily="18" charset="0"/>
                <a:cs typeface="Times New Roman" panose="02020603050405020304" pitchFamily="18" charset="0"/>
              </a:rPr>
              <a:t>2 Mg + CO</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 MgO + C</a:t>
            </a:r>
            <a:endParaRPr lang="en-US" altLang="zh-CN" dirty="0">
              <a:latin typeface="Times New Roman" panose="02020603050405020304" pitchFamily="18" charset="0"/>
              <a:cs typeface="Times New Roman" panose="02020603050405020304" pitchFamily="18" charset="0"/>
            </a:endParaRPr>
          </a:p>
          <a:p>
            <a:pPr marL="274320" indent="-274320" eaLnBrk="1" fontAlgn="auto" hangingPunct="1">
              <a:spcAft>
                <a:spcPts val="0"/>
              </a:spcAft>
              <a:buClr>
                <a:schemeClr val="accent3"/>
              </a:buClr>
              <a:buFont typeface="Wingdings 2" panose="05020102010507070707"/>
              <a:buChar char=""/>
              <a:defRPr/>
            </a:pPr>
            <a:endParaRPr lang="en-US" altLang="zh-CN" dirty="0">
              <a:latin typeface="Times New Roman" panose="02020603050405020304" pitchFamily="18" charset="0"/>
              <a:cs typeface="Times New Roman" panose="02020603050405020304" pitchFamily="18" charset="0"/>
            </a:endParaRPr>
          </a:p>
          <a:p>
            <a:pPr marL="274320" indent="-274320" eaLnBrk="1" fontAlgn="auto" hangingPunct="1">
              <a:spcAft>
                <a:spcPts val="0"/>
              </a:spcAft>
              <a:buClr>
                <a:schemeClr val="accent3"/>
              </a:buClr>
              <a:buFont typeface="Wingdings 2" panose="05020102010507070707"/>
              <a:buChar char=""/>
              <a:defRPr/>
            </a:pPr>
            <a:r>
              <a:rPr lang="en-US" altLang="zh-CN" dirty="0">
                <a:latin typeface="Times New Roman" panose="02020603050405020304" pitchFamily="18" charset="0"/>
                <a:cs typeface="Times New Roman" panose="02020603050405020304" pitchFamily="18" charset="0"/>
              </a:rPr>
              <a:t>If a substance </a:t>
            </a:r>
            <a:r>
              <a:rPr lang="en-US" altLang="zh-CN" b="1" dirty="0">
                <a:solidFill>
                  <a:srgbClr val="FF0000"/>
                </a:solidFill>
                <a:latin typeface="Times New Roman" panose="02020603050405020304" pitchFamily="18" charset="0"/>
                <a:cs typeface="Times New Roman" panose="02020603050405020304" pitchFamily="18" charset="0"/>
              </a:rPr>
              <a:t>gains</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oxygen atom(s) </a:t>
            </a:r>
            <a:r>
              <a:rPr lang="en-US" altLang="zh-CN" dirty="0">
                <a:latin typeface="Times New Roman" panose="02020603050405020304" pitchFamily="18" charset="0"/>
                <a:cs typeface="Times New Roman" panose="02020603050405020304" pitchFamily="18" charset="0"/>
              </a:rPr>
              <a:t>during a reaction, then it undergoes </a:t>
            </a:r>
            <a:r>
              <a:rPr lang="en-US" altLang="zh-CN" b="1" dirty="0">
                <a:solidFill>
                  <a:srgbClr val="FF0000"/>
                </a:solidFill>
                <a:latin typeface="Times New Roman" panose="02020603050405020304" pitchFamily="18" charset="0"/>
                <a:cs typeface="Times New Roman" panose="02020603050405020304" pitchFamily="18" charset="0"/>
              </a:rPr>
              <a:t>oxidation (been oxidized)</a:t>
            </a:r>
            <a:r>
              <a:rPr lang="en-US" altLang="zh-CN" dirty="0">
                <a:latin typeface="Times New Roman" panose="02020603050405020304" pitchFamily="18" charset="0"/>
                <a:cs typeface="Times New Roman" panose="02020603050405020304" pitchFamily="18" charset="0"/>
              </a:rPr>
              <a:t>, and it acts as a </a:t>
            </a:r>
            <a:r>
              <a:rPr lang="en-US" altLang="zh-CN" b="1" dirty="0">
                <a:solidFill>
                  <a:srgbClr val="FF0000"/>
                </a:solidFill>
                <a:latin typeface="Times New Roman" panose="02020603050405020304" pitchFamily="18" charset="0"/>
                <a:cs typeface="Times New Roman" panose="02020603050405020304" pitchFamily="18" charset="0"/>
              </a:rPr>
              <a:t>reductant</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74320" indent="-274320" eaLnBrk="1" fontAlgn="auto" hangingPunct="1">
              <a:spcAft>
                <a:spcPts val="0"/>
              </a:spcAft>
              <a:buClr>
                <a:schemeClr val="accent3"/>
              </a:buClr>
              <a:buFont typeface="Wingdings 2" panose="05020102010507070707"/>
              <a:buChar char=""/>
              <a:defRPr/>
            </a:pPr>
            <a:endParaRPr lang="en-US" altLang="zh-CN" dirty="0">
              <a:latin typeface="Times New Roman" panose="02020603050405020304" pitchFamily="18" charset="0"/>
              <a:cs typeface="Times New Roman" panose="02020603050405020304" pitchFamily="18" charset="0"/>
            </a:endParaRPr>
          </a:p>
          <a:p>
            <a:pPr marL="274320" indent="-274320" eaLnBrk="1" fontAlgn="auto" hangingPunct="1">
              <a:spcAft>
                <a:spcPts val="0"/>
              </a:spcAft>
              <a:buClr>
                <a:schemeClr val="accent3"/>
              </a:buClr>
              <a:buFont typeface="Wingdings 2" panose="05020102010507070707"/>
              <a:buChar char=""/>
              <a:defRPr/>
            </a:pPr>
            <a:r>
              <a:rPr lang="en-US" altLang="zh-CN" dirty="0">
                <a:latin typeface="Times New Roman" panose="02020603050405020304" pitchFamily="18" charset="0"/>
                <a:cs typeface="Times New Roman" panose="02020603050405020304" pitchFamily="18" charset="0"/>
              </a:rPr>
              <a:t>If a substance </a:t>
            </a:r>
            <a:r>
              <a:rPr lang="en-US" altLang="zh-CN" b="1" dirty="0">
                <a:solidFill>
                  <a:srgbClr val="FF0000"/>
                </a:solidFill>
                <a:latin typeface="Times New Roman" panose="02020603050405020304" pitchFamily="18" charset="0"/>
                <a:cs typeface="Times New Roman" panose="02020603050405020304" pitchFamily="18" charset="0"/>
              </a:rPr>
              <a:t>loses</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oxygen atom(s) </a:t>
            </a:r>
            <a:r>
              <a:rPr lang="en-US" altLang="zh-CN" dirty="0">
                <a:latin typeface="Times New Roman" panose="02020603050405020304" pitchFamily="18" charset="0"/>
                <a:cs typeface="Times New Roman" panose="02020603050405020304" pitchFamily="18" charset="0"/>
              </a:rPr>
              <a:t>[or provides oxygen atom(s) to other substance] during a reaction, then it undergoes </a:t>
            </a:r>
            <a:r>
              <a:rPr lang="en-US" altLang="zh-CN" b="1" dirty="0">
                <a:solidFill>
                  <a:srgbClr val="FF0000"/>
                </a:solidFill>
                <a:latin typeface="Times New Roman" panose="02020603050405020304" pitchFamily="18" charset="0"/>
                <a:cs typeface="Times New Roman" panose="02020603050405020304" pitchFamily="18" charset="0"/>
              </a:rPr>
              <a:t>reduction (been reduced)</a:t>
            </a:r>
            <a:r>
              <a:rPr lang="en-US" altLang="zh-CN" dirty="0">
                <a:latin typeface="Times New Roman" panose="02020603050405020304" pitchFamily="18" charset="0"/>
                <a:cs typeface="Times New Roman" panose="02020603050405020304" pitchFamily="18" charset="0"/>
              </a:rPr>
              <a:t>, and it acts as an </a:t>
            </a:r>
            <a:r>
              <a:rPr lang="en-US" altLang="zh-CN" b="1" dirty="0">
                <a:solidFill>
                  <a:srgbClr val="FF0000"/>
                </a:solidFill>
                <a:latin typeface="Times New Roman" panose="02020603050405020304" pitchFamily="18" charset="0"/>
                <a:cs typeface="Times New Roman" panose="02020603050405020304" pitchFamily="18" charset="0"/>
              </a:rPr>
              <a:t>oxidant</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23850" y="836295"/>
            <a:ext cx="8422640" cy="47834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50" y="548640"/>
            <a:ext cx="8229600" cy="779934"/>
          </a:xfrm>
        </p:spPr>
        <p:txBody>
          <a:bodyPr/>
          <a:lstStyle/>
          <a:p>
            <a:r>
              <a:rPr lang="en-US" altLang="zh-CN" sz="4400" dirty="0"/>
              <a:t>12.2 </a:t>
            </a:r>
            <a:r>
              <a:rPr lang="en-US" altLang="en-GB" sz="4400" dirty="0"/>
              <a:t>Primary</a:t>
            </a:r>
            <a:r>
              <a:rPr lang="en-GB" altLang="zh-CN" sz="4400" dirty="0"/>
              <a:t> cell</a:t>
            </a:r>
            <a:endParaRPr lang="en-US" altLang="en-GB" sz="4400" dirty="0"/>
          </a:p>
        </p:txBody>
      </p:sp>
      <p:pic>
        <p:nvPicPr>
          <p:cNvPr id="4" name="图片 3"/>
          <p:cNvPicPr>
            <a:picLocks noChangeAspect="1"/>
          </p:cNvPicPr>
          <p:nvPr/>
        </p:nvPicPr>
        <p:blipFill>
          <a:blip r:embed="rId1"/>
          <a:stretch>
            <a:fillRect/>
          </a:stretch>
        </p:blipFill>
        <p:spPr>
          <a:xfrm>
            <a:off x="488950" y="1584325"/>
            <a:ext cx="8166100" cy="36893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457200" y="704850"/>
            <a:ext cx="8229600" cy="852488"/>
          </a:xfrm>
        </p:spPr>
        <p:txBody>
          <a:bodyPr/>
          <a:lstStyle/>
          <a:p>
            <a:r>
              <a:rPr lang="en-US" altLang="zh-CN" dirty="0"/>
              <a:t>Primary Cell</a:t>
            </a:r>
            <a:endParaRPr lang="zh-CN" altLang="en-US" dirty="0"/>
          </a:p>
        </p:txBody>
      </p:sp>
      <p:sp>
        <p:nvSpPr>
          <p:cNvPr id="18435" name="内容占位符 2"/>
          <p:cNvSpPr>
            <a:spLocks noGrp="1"/>
          </p:cNvSpPr>
          <p:nvPr>
            <p:ph idx="1"/>
          </p:nvPr>
        </p:nvSpPr>
        <p:spPr>
          <a:xfrm>
            <a:off x="457200" y="1700213"/>
            <a:ext cx="8229600" cy="4825131"/>
          </a:xfrm>
        </p:spPr>
        <p:txBody>
          <a:bodyPr/>
          <a:lstStyle/>
          <a:p>
            <a:r>
              <a:rPr lang="en-US" altLang="zh-CN" b="1" dirty="0">
                <a:solidFill>
                  <a:srgbClr val="FF0000"/>
                </a:solidFill>
              </a:rPr>
              <a:t>Primary cell</a:t>
            </a:r>
            <a:r>
              <a:rPr lang="en-US" altLang="zh-CN" dirty="0"/>
              <a:t> (</a:t>
            </a:r>
            <a:r>
              <a:rPr lang="en-US" altLang="zh-CN" b="1" dirty="0">
                <a:solidFill>
                  <a:srgbClr val="FF0000"/>
                </a:solidFill>
              </a:rPr>
              <a:t>Voltaic cell</a:t>
            </a:r>
            <a:r>
              <a:rPr lang="en-US" altLang="zh-CN" dirty="0"/>
              <a:t>) is a device for </a:t>
            </a:r>
            <a:r>
              <a:rPr lang="en-US" altLang="zh-CN" b="1" dirty="0">
                <a:solidFill>
                  <a:srgbClr val="FF0000"/>
                </a:solidFill>
              </a:rPr>
              <a:t>converting</a:t>
            </a:r>
            <a:r>
              <a:rPr lang="en-US" altLang="zh-CN" dirty="0"/>
              <a:t> </a:t>
            </a:r>
            <a:r>
              <a:rPr lang="en-US" altLang="zh-CN" b="1" dirty="0">
                <a:solidFill>
                  <a:srgbClr val="FF0000"/>
                </a:solidFill>
              </a:rPr>
              <a:t>chemical energy into electrical energy</a:t>
            </a:r>
            <a:r>
              <a:rPr lang="en-US" altLang="zh-CN" dirty="0"/>
              <a:t> using a </a:t>
            </a:r>
            <a:r>
              <a:rPr lang="en-US" altLang="zh-CN" b="1" dirty="0">
                <a:solidFill>
                  <a:srgbClr val="FF0000"/>
                </a:solidFill>
              </a:rPr>
              <a:t>spontaneous exothermic redox reaction</a:t>
            </a:r>
            <a:r>
              <a:rPr lang="en-US" altLang="zh-CN" dirty="0"/>
              <a:t> as a source of electrical energy, and this is the basis of commercial </a:t>
            </a:r>
            <a:r>
              <a:rPr lang="en-US" altLang="zh-CN" b="1" dirty="0">
                <a:solidFill>
                  <a:srgbClr val="FF0000"/>
                </a:solidFill>
              </a:rPr>
              <a:t>electrochemical cells </a:t>
            </a:r>
            <a:r>
              <a:rPr lang="en-US" altLang="zh-CN" dirty="0"/>
              <a:t>(batteries).</a:t>
            </a:r>
            <a:endParaRPr lang="en-US" altLang="zh-CN" dirty="0"/>
          </a:p>
          <a:p>
            <a:r>
              <a:rPr lang="en-US" altLang="zh-CN" dirty="0"/>
              <a:t>It is really just a case of separating the two half-reactions: </a:t>
            </a:r>
            <a:endParaRPr lang="en-US" altLang="zh-CN" dirty="0"/>
          </a:p>
          <a:p>
            <a:endParaRPr lang="en-US" altLang="zh-CN" dirty="0"/>
          </a:p>
          <a:p>
            <a:endParaRPr lang="en-US" altLang="zh-CN" dirty="0"/>
          </a:p>
          <a:p>
            <a:r>
              <a:rPr lang="en-US" altLang="zh-CN" dirty="0"/>
              <a:t>into so-called half-cells, and allowing the electrons to flow between them only through an external circuit.</a:t>
            </a:r>
            <a:endParaRPr lang="en-US" altLang="zh-CN" dirty="0"/>
          </a:p>
          <a:p>
            <a:endParaRPr lang="zh-CN" altLang="en-US" dirty="0"/>
          </a:p>
        </p:txBody>
      </p:sp>
      <p:pic>
        <p:nvPicPr>
          <p:cNvPr id="2" name="图片 1"/>
          <p:cNvPicPr>
            <a:picLocks noChangeAspect="1"/>
          </p:cNvPicPr>
          <p:nvPr/>
        </p:nvPicPr>
        <p:blipFill>
          <a:blip r:embed="rId1">
            <a:lum bright="-20000" contrast="40000"/>
          </a:blip>
          <a:stretch>
            <a:fillRect/>
          </a:stretch>
        </p:blipFill>
        <p:spPr>
          <a:xfrm>
            <a:off x="1712705" y="4581128"/>
            <a:ext cx="5718589" cy="9361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4372" y="620688"/>
            <a:ext cx="8229600" cy="563910"/>
          </a:xfrm>
        </p:spPr>
        <p:txBody>
          <a:bodyPr/>
          <a:lstStyle/>
          <a:p>
            <a:r>
              <a:rPr lang="en-GB" altLang="zh-CN" sz="4000" dirty="0"/>
              <a:t>Half-cells generate electrode potentials</a:t>
            </a:r>
            <a:endParaRPr lang="zh-CN" altLang="en-US" sz="4000" dirty="0"/>
          </a:p>
        </p:txBody>
      </p:sp>
      <p:sp>
        <p:nvSpPr>
          <p:cNvPr id="3" name="内容占位符 2"/>
          <p:cNvSpPr>
            <a:spLocks noGrp="1"/>
          </p:cNvSpPr>
          <p:nvPr>
            <p:ph idx="1"/>
          </p:nvPr>
        </p:nvSpPr>
        <p:spPr>
          <a:xfrm>
            <a:off x="424372" y="1556792"/>
            <a:ext cx="8229600" cy="2602109"/>
          </a:xfrm>
        </p:spPr>
        <p:txBody>
          <a:bodyPr/>
          <a:lstStyle/>
          <a:p>
            <a:r>
              <a:rPr lang="en-US" altLang="zh-CN" dirty="0"/>
              <a:t>There are many types of half-cell but probably the simplest is made by putting a strip of metal into a solution of its ions.</a:t>
            </a:r>
            <a:endParaRPr lang="en-US" altLang="zh-CN" dirty="0"/>
          </a:p>
        </p:txBody>
      </p:sp>
      <p:pic>
        <p:nvPicPr>
          <p:cNvPr id="4" name="图片 3"/>
          <p:cNvPicPr>
            <a:picLocks noChangeAspect="1"/>
          </p:cNvPicPr>
          <p:nvPr/>
        </p:nvPicPr>
        <p:blipFill>
          <a:blip r:embed="rId1">
            <a:lum bright="-20000" contrast="40000"/>
          </a:blip>
          <a:stretch>
            <a:fillRect/>
          </a:stretch>
        </p:blipFill>
        <p:spPr>
          <a:xfrm>
            <a:off x="1475656" y="3801889"/>
            <a:ext cx="6351392" cy="24262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20688"/>
            <a:ext cx="8229600" cy="5976664"/>
          </a:xfrm>
        </p:spPr>
        <p:txBody>
          <a:bodyPr/>
          <a:lstStyle/>
          <a:p>
            <a:r>
              <a:rPr lang="en-US" altLang="zh-CN" dirty="0"/>
              <a:t>In the zinc half-cell, zinc atoms will form ions by releasing electrons that will make the surface of the metal negatively charged with respect to the solution.</a:t>
            </a:r>
            <a:endParaRPr lang="en-US" altLang="zh-CN" dirty="0"/>
          </a:p>
        </p:txBody>
      </p:sp>
      <p:pic>
        <p:nvPicPr>
          <p:cNvPr id="5" name="图片 4"/>
          <p:cNvPicPr>
            <a:picLocks noChangeAspect="1"/>
          </p:cNvPicPr>
          <p:nvPr/>
        </p:nvPicPr>
        <p:blipFill>
          <a:blip r:embed="rId1">
            <a:lum bright="-20000" contrast="40000"/>
          </a:blip>
          <a:stretch>
            <a:fillRect/>
          </a:stretch>
        </p:blipFill>
        <p:spPr>
          <a:xfrm>
            <a:off x="2602124" y="1988840"/>
            <a:ext cx="3960440" cy="3891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5"/>
            <a:ext cx="8229600" cy="5559896"/>
          </a:xfrm>
        </p:spPr>
        <p:txBody>
          <a:bodyPr/>
          <a:lstStyle/>
          <a:p>
            <a:r>
              <a:rPr lang="en-US" altLang="zh-CN" dirty="0"/>
              <a:t>There will therefore be a charge separation, known as an </a:t>
            </a:r>
            <a:r>
              <a:rPr lang="en-US" altLang="zh-CN" b="1" dirty="0">
                <a:solidFill>
                  <a:srgbClr val="FF0000"/>
                </a:solidFill>
              </a:rPr>
              <a:t>electrode potential</a:t>
            </a:r>
            <a:r>
              <a:rPr lang="en-US" altLang="zh-CN" dirty="0"/>
              <a:t>, between the metal and its ions in solution. </a:t>
            </a:r>
            <a:endParaRPr lang="en-US" altLang="zh-CN" dirty="0"/>
          </a:p>
          <a:p>
            <a:r>
              <a:rPr lang="en-US" altLang="zh-CN" dirty="0"/>
              <a:t>At the same time, ions in the solution gain electrons to form Zn atoms, so an equilibrium exists as follows:</a:t>
            </a:r>
            <a:endParaRPr lang="zh-CN" altLang="en-US" dirty="0"/>
          </a:p>
          <a:p>
            <a:endParaRPr lang="en-US" altLang="zh-CN" dirty="0"/>
          </a:p>
          <a:p>
            <a:endParaRPr lang="en-US" altLang="zh-CN" dirty="0"/>
          </a:p>
          <a:p>
            <a:r>
              <a:rPr lang="en-US" altLang="zh-CN" dirty="0"/>
              <a:t>The position of this equilibrium determines the size of the electrode potential in the half-cell, and depends on the reactivity of the metal.</a:t>
            </a:r>
            <a:endParaRPr lang="en-US" altLang="zh-CN" dirty="0"/>
          </a:p>
          <a:p>
            <a:r>
              <a:rPr lang="en-US" altLang="zh-CN" dirty="0"/>
              <a:t>Different half-cells surely have different electrode potentials.</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2483768" y="3068960"/>
            <a:ext cx="4431718" cy="7009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08720"/>
            <a:ext cx="8229600" cy="1143000"/>
          </a:xfrm>
        </p:spPr>
        <p:txBody>
          <a:bodyPr/>
          <a:lstStyle/>
          <a:p>
            <a:r>
              <a:rPr lang="en-US" altLang="zh-CN" sz="4400" dirty="0"/>
              <a:t>Two connected half-cells make a primary cell</a:t>
            </a:r>
            <a:endParaRPr lang="zh-CN" altLang="en-US" sz="4400" dirty="0"/>
          </a:p>
        </p:txBody>
      </p:sp>
      <p:sp>
        <p:nvSpPr>
          <p:cNvPr id="3" name="内容占位符 2"/>
          <p:cNvSpPr>
            <a:spLocks noGrp="1"/>
          </p:cNvSpPr>
          <p:nvPr>
            <p:ph idx="1"/>
          </p:nvPr>
        </p:nvSpPr>
        <p:spPr>
          <a:xfrm>
            <a:off x="457200" y="2204864"/>
            <a:ext cx="8229600" cy="4389437"/>
          </a:xfrm>
        </p:spPr>
        <p:txBody>
          <a:bodyPr/>
          <a:lstStyle/>
          <a:p>
            <a:r>
              <a:rPr lang="en-US" altLang="zh-CN" dirty="0"/>
              <a:t>If we now connect these two half-cells by an external wire, electrons will have a tendency to flow spontaneously from the zinc half-cell to the copper half-cell because of their different electrode potentials. </a:t>
            </a:r>
            <a:endParaRPr lang="en-US" altLang="zh-CN" dirty="0"/>
          </a:p>
          <a:p>
            <a:r>
              <a:rPr lang="en-US" altLang="zh-CN" dirty="0"/>
              <a:t>The half-cells connected in this way are often called </a:t>
            </a:r>
            <a:r>
              <a:rPr lang="en-US" altLang="zh-CN" b="1" dirty="0">
                <a:solidFill>
                  <a:srgbClr val="FF0000"/>
                </a:solidFill>
              </a:rPr>
              <a:t>electrodes</a:t>
            </a:r>
            <a:r>
              <a:rPr lang="en-US" altLang="zh-CN" dirty="0"/>
              <a:t>, and their name gives us information about the type of reaction that </a:t>
            </a:r>
            <a:r>
              <a:rPr lang="en-GB" altLang="zh-CN" dirty="0"/>
              <a:t>occurs there.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764704"/>
            <a:ext cx="8229600" cy="4389437"/>
          </a:xfrm>
        </p:spPr>
        <p:txBody>
          <a:bodyPr/>
          <a:lstStyle/>
          <a:p>
            <a:r>
              <a:rPr lang="en-US" altLang="zh-CN" dirty="0"/>
              <a:t>The electrode where oxidation occurs is called the anode, in this case it is the zinc electrode and it has a negative charge:</a:t>
            </a:r>
            <a:endParaRPr lang="en-US" altLang="zh-CN" dirty="0"/>
          </a:p>
          <a:p>
            <a:pPr lvl="1"/>
            <a:r>
              <a:rPr lang="en-US" altLang="zh-CN" dirty="0"/>
              <a:t>Zn (s) </a:t>
            </a:r>
            <a:r>
              <a:rPr lang="zh-CN" altLang="en-US" dirty="0"/>
              <a:t>→</a:t>
            </a:r>
            <a:r>
              <a:rPr lang="en-US" altLang="zh-CN" dirty="0"/>
              <a:t> Zn</a:t>
            </a:r>
            <a:r>
              <a:rPr lang="en-US" altLang="zh-CN" baseline="30000" dirty="0"/>
              <a:t>2+</a:t>
            </a:r>
            <a:r>
              <a:rPr lang="en-US" altLang="zh-CN" dirty="0"/>
              <a:t> (aq) + 2 e</a:t>
            </a:r>
            <a:r>
              <a:rPr lang="en-US" altLang="zh-CN" baseline="30000" dirty="0"/>
              <a:t>–</a:t>
            </a:r>
            <a:endParaRPr lang="en-US" altLang="zh-CN" baseline="30000" dirty="0"/>
          </a:p>
          <a:p>
            <a:r>
              <a:rPr lang="en-US" altLang="zh-CN" dirty="0"/>
              <a:t>The electrode where reduction occurs is called the cathode, in this case it is the copper electrode and it has a positive charge:</a:t>
            </a:r>
            <a:endParaRPr lang="en-US" altLang="zh-CN" dirty="0"/>
          </a:p>
          <a:p>
            <a:pPr lvl="1"/>
            <a:r>
              <a:rPr lang="en-US" altLang="zh-CN" dirty="0"/>
              <a:t>Cu</a:t>
            </a:r>
            <a:r>
              <a:rPr lang="en-US" altLang="zh-CN" baseline="30000" dirty="0"/>
              <a:t>2+</a:t>
            </a:r>
            <a:r>
              <a:rPr lang="en-US" altLang="zh-CN" dirty="0"/>
              <a:t> (aq) + 2 e</a:t>
            </a:r>
            <a:r>
              <a:rPr lang="en-US" altLang="zh-CN" baseline="30000" dirty="0"/>
              <a:t>–</a:t>
            </a:r>
            <a:r>
              <a:rPr lang="en-US" altLang="zh-CN" dirty="0"/>
              <a:t> </a:t>
            </a:r>
            <a:r>
              <a:rPr lang="zh-CN" altLang="en-US" dirty="0"/>
              <a:t>→</a:t>
            </a:r>
            <a:r>
              <a:rPr lang="en-US" altLang="zh-CN" dirty="0"/>
              <a:t> Cu (s)</a:t>
            </a:r>
            <a:endParaRPr lang="en-US" altLang="zh-CN" dirty="0"/>
          </a:p>
          <a:p>
            <a:r>
              <a:rPr lang="en-US" altLang="zh-CN" dirty="0"/>
              <a:t>A potential difference will, however, only be generated between the electrodes when the circuit is complete.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idx="1"/>
          </p:nvPr>
        </p:nvSpPr>
        <p:spPr>
          <a:xfrm>
            <a:off x="0" y="260350"/>
            <a:ext cx="8915400" cy="836613"/>
          </a:xfrm>
        </p:spPr>
        <p:txBody>
          <a:bodyPr/>
          <a:lstStyle/>
          <a:p>
            <a:pPr eaLnBrk="1" hangingPunct="1">
              <a:buFontTx/>
              <a:buNone/>
            </a:pPr>
            <a:r>
              <a:rPr lang="en-GB" altLang="zh-CN" b="1">
                <a:solidFill>
                  <a:srgbClr val="000000"/>
                </a:solidFill>
                <a:latin typeface="Times New Roman" panose="02020603050405020304" pitchFamily="18" charset="0"/>
              </a:rPr>
              <a:t>	Electricity can be produced by connecting two </a:t>
            </a:r>
            <a:r>
              <a:rPr lang="en-GB" altLang="zh-CN" b="1">
                <a:solidFill>
                  <a:srgbClr val="ED181E"/>
                </a:solidFill>
                <a:latin typeface="Times New Roman" panose="02020603050405020304" pitchFamily="18" charset="0"/>
              </a:rPr>
              <a:t>different</a:t>
            </a:r>
            <a:r>
              <a:rPr lang="en-GB" altLang="zh-CN" b="1">
                <a:solidFill>
                  <a:srgbClr val="000000"/>
                </a:solidFill>
                <a:latin typeface="Times New Roman" panose="02020603050405020304" pitchFamily="18" charset="0"/>
              </a:rPr>
              <a:t> metals in </a:t>
            </a:r>
            <a:r>
              <a:rPr lang="en-GB" altLang="zh-CN" b="1">
                <a:solidFill>
                  <a:srgbClr val="ED181E"/>
                </a:solidFill>
                <a:latin typeface="Times New Roman" panose="02020603050405020304" pitchFamily="18" charset="0"/>
              </a:rPr>
              <a:t>solutions of their metal ions.</a:t>
            </a:r>
            <a:endParaRPr lang="en-GB" altLang="zh-CN" b="1">
              <a:solidFill>
                <a:srgbClr val="000000"/>
              </a:solidFill>
              <a:latin typeface="Times New Roman" panose="02020603050405020304" pitchFamily="18" charset="0"/>
            </a:endParaRPr>
          </a:p>
        </p:txBody>
      </p:sp>
      <p:grpSp>
        <p:nvGrpSpPr>
          <p:cNvPr id="2" name="Group 38"/>
          <p:cNvGrpSpPr/>
          <p:nvPr/>
        </p:nvGrpSpPr>
        <p:grpSpPr bwMode="auto">
          <a:xfrm>
            <a:off x="990600" y="1066800"/>
            <a:ext cx="6858000" cy="3581400"/>
            <a:chOff x="624" y="816"/>
            <a:chExt cx="4320" cy="2256"/>
          </a:xfrm>
        </p:grpSpPr>
        <p:sp>
          <p:nvSpPr>
            <p:cNvPr id="19482" name="Rectangle 15"/>
            <p:cNvSpPr>
              <a:spLocks noChangeArrowheads="1"/>
            </p:cNvSpPr>
            <p:nvPr/>
          </p:nvSpPr>
          <p:spPr bwMode="auto">
            <a:xfrm>
              <a:off x="624" y="2352"/>
              <a:ext cx="1776" cy="720"/>
            </a:xfrm>
            <a:prstGeom prst="rect">
              <a:avLst/>
            </a:prstGeom>
            <a:solidFill>
              <a:srgbClr val="15F4E6"/>
            </a:solidFill>
            <a:ln w="9525">
              <a:solidFill>
                <a:schemeClr val="tx1"/>
              </a:solidFill>
              <a:miter lim="800000"/>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zh-CN"/>
            </a:p>
          </p:txBody>
        </p:sp>
        <p:sp>
          <p:nvSpPr>
            <p:cNvPr id="19483" name="Line 16"/>
            <p:cNvSpPr>
              <a:spLocks noChangeShapeType="1"/>
            </p:cNvSpPr>
            <p:nvPr/>
          </p:nvSpPr>
          <p:spPr bwMode="auto">
            <a:xfrm>
              <a:off x="1488" y="1584"/>
              <a:ext cx="0" cy="1248"/>
            </a:xfrm>
            <a:prstGeom prst="line">
              <a:avLst/>
            </a:prstGeom>
            <a:noFill/>
            <a:ln w="381000">
              <a:solidFill>
                <a:srgbClr val="FF5B0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4" name="Oval 18"/>
            <p:cNvSpPr>
              <a:spLocks noChangeArrowheads="1"/>
            </p:cNvSpPr>
            <p:nvPr/>
          </p:nvSpPr>
          <p:spPr bwMode="auto">
            <a:xfrm>
              <a:off x="2496" y="816"/>
              <a:ext cx="576" cy="576"/>
            </a:xfrm>
            <a:prstGeom prst="ellipse">
              <a:avLst/>
            </a:prstGeom>
            <a:solidFill>
              <a:schemeClr val="accent1"/>
            </a:solidFill>
            <a:ln w="9525">
              <a:solidFill>
                <a:schemeClr val="tx1"/>
              </a:solidFill>
              <a:rou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CN" sz="8000" dirty="0">
                  <a:latin typeface="+mj-lt"/>
                  <a:ea typeface="+mj-ea"/>
                </a:rPr>
                <a:t>X</a:t>
              </a:r>
              <a:endParaRPr lang="en-GB" altLang="zh-CN" sz="8000" dirty="0">
                <a:latin typeface="+mj-lt"/>
                <a:ea typeface="+mj-ea"/>
              </a:endParaRPr>
            </a:p>
          </p:txBody>
        </p:sp>
        <p:sp>
          <p:nvSpPr>
            <p:cNvPr id="19485" name="Line 21"/>
            <p:cNvSpPr>
              <a:spLocks noChangeShapeType="1"/>
            </p:cNvSpPr>
            <p:nvPr/>
          </p:nvSpPr>
          <p:spPr bwMode="auto">
            <a:xfrm flipV="1">
              <a:off x="624" y="1872"/>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6" name="Line 22"/>
            <p:cNvSpPr>
              <a:spLocks noChangeShapeType="1"/>
            </p:cNvSpPr>
            <p:nvPr/>
          </p:nvSpPr>
          <p:spPr bwMode="auto">
            <a:xfrm flipV="1">
              <a:off x="2400" y="1872"/>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7" name="Line 23"/>
            <p:cNvSpPr>
              <a:spLocks noChangeShapeType="1"/>
            </p:cNvSpPr>
            <p:nvPr/>
          </p:nvSpPr>
          <p:spPr bwMode="auto">
            <a:xfrm flipH="1" flipV="1">
              <a:off x="624" y="3072"/>
              <a:ext cx="17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8" name="Rectangle 24"/>
            <p:cNvSpPr>
              <a:spLocks noChangeArrowheads="1"/>
            </p:cNvSpPr>
            <p:nvPr/>
          </p:nvSpPr>
          <p:spPr bwMode="auto">
            <a:xfrm>
              <a:off x="3168" y="2352"/>
              <a:ext cx="1776" cy="720"/>
            </a:xfrm>
            <a:prstGeom prst="rect">
              <a:avLst/>
            </a:prstGeom>
            <a:solidFill>
              <a:schemeClr val="accent1"/>
            </a:solidFill>
            <a:ln w="9525">
              <a:solidFill>
                <a:schemeClr val="tx1"/>
              </a:solidFill>
              <a:miter lim="800000"/>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zh-CN"/>
            </a:p>
          </p:txBody>
        </p:sp>
        <p:sp>
          <p:nvSpPr>
            <p:cNvPr id="19489" name="Line 25"/>
            <p:cNvSpPr>
              <a:spLocks noChangeShapeType="1"/>
            </p:cNvSpPr>
            <p:nvPr/>
          </p:nvSpPr>
          <p:spPr bwMode="auto">
            <a:xfrm flipV="1">
              <a:off x="3168" y="1872"/>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0" name="Line 26"/>
            <p:cNvSpPr>
              <a:spLocks noChangeShapeType="1"/>
            </p:cNvSpPr>
            <p:nvPr/>
          </p:nvSpPr>
          <p:spPr bwMode="auto">
            <a:xfrm flipV="1">
              <a:off x="4944" y="1872"/>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1" name="Line 27"/>
            <p:cNvSpPr>
              <a:spLocks noChangeShapeType="1"/>
            </p:cNvSpPr>
            <p:nvPr/>
          </p:nvSpPr>
          <p:spPr bwMode="auto">
            <a:xfrm flipH="1" flipV="1">
              <a:off x="3168" y="3072"/>
              <a:ext cx="17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2" name="Line 17"/>
            <p:cNvSpPr>
              <a:spLocks noChangeShapeType="1"/>
            </p:cNvSpPr>
            <p:nvPr/>
          </p:nvSpPr>
          <p:spPr bwMode="auto">
            <a:xfrm>
              <a:off x="4080" y="1584"/>
              <a:ext cx="0" cy="1248"/>
            </a:xfrm>
            <a:prstGeom prst="line">
              <a:avLst/>
            </a:prstGeom>
            <a:noFill/>
            <a:ln w="381000">
              <a:solidFill>
                <a:srgbClr val="756C7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3" name="Freeform 28"/>
            <p:cNvSpPr/>
            <p:nvPr/>
          </p:nvSpPr>
          <p:spPr bwMode="auto">
            <a:xfrm>
              <a:off x="1488" y="1104"/>
              <a:ext cx="1008" cy="480"/>
            </a:xfrm>
            <a:custGeom>
              <a:avLst/>
              <a:gdLst>
                <a:gd name="T0" fmla="*/ 0 w 1008"/>
                <a:gd name="T1" fmla="*/ 480 h 480"/>
                <a:gd name="T2" fmla="*/ 48 w 1008"/>
                <a:gd name="T3" fmla="*/ 336 h 480"/>
                <a:gd name="T4" fmla="*/ 240 w 1008"/>
                <a:gd name="T5" fmla="*/ 192 h 480"/>
                <a:gd name="T6" fmla="*/ 432 w 1008"/>
                <a:gd name="T7" fmla="*/ 96 h 480"/>
                <a:gd name="T8" fmla="*/ 672 w 1008"/>
                <a:gd name="T9" fmla="*/ 48 h 480"/>
                <a:gd name="T10" fmla="*/ 1008 w 1008"/>
                <a:gd name="T11" fmla="*/ 0 h 480"/>
                <a:gd name="T12" fmla="*/ 0 60000 65536"/>
                <a:gd name="T13" fmla="*/ 0 60000 65536"/>
                <a:gd name="T14" fmla="*/ 0 60000 65536"/>
                <a:gd name="T15" fmla="*/ 0 60000 65536"/>
                <a:gd name="T16" fmla="*/ 0 60000 65536"/>
                <a:gd name="T17" fmla="*/ 0 60000 65536"/>
                <a:gd name="T18" fmla="*/ 0 w 1008"/>
                <a:gd name="T19" fmla="*/ 0 h 480"/>
                <a:gd name="T20" fmla="*/ 1008 w 1008"/>
                <a:gd name="T21" fmla="*/ 480 h 480"/>
              </a:gdLst>
              <a:ahLst/>
              <a:cxnLst>
                <a:cxn ang="T12">
                  <a:pos x="T0" y="T1"/>
                </a:cxn>
                <a:cxn ang="T13">
                  <a:pos x="T2" y="T3"/>
                </a:cxn>
                <a:cxn ang="T14">
                  <a:pos x="T4" y="T5"/>
                </a:cxn>
                <a:cxn ang="T15">
                  <a:pos x="T6" y="T7"/>
                </a:cxn>
                <a:cxn ang="T16">
                  <a:pos x="T8" y="T9"/>
                </a:cxn>
                <a:cxn ang="T17">
                  <a:pos x="T10" y="T11"/>
                </a:cxn>
              </a:cxnLst>
              <a:rect l="T18" t="T19" r="T20" b="T21"/>
              <a:pathLst>
                <a:path w="1008" h="480">
                  <a:moveTo>
                    <a:pt x="0" y="480"/>
                  </a:moveTo>
                  <a:cubicBezTo>
                    <a:pt x="4" y="432"/>
                    <a:pt x="8" y="384"/>
                    <a:pt x="48" y="336"/>
                  </a:cubicBezTo>
                  <a:cubicBezTo>
                    <a:pt x="88" y="288"/>
                    <a:pt x="176" y="232"/>
                    <a:pt x="240" y="192"/>
                  </a:cubicBezTo>
                  <a:cubicBezTo>
                    <a:pt x="304" y="152"/>
                    <a:pt x="360" y="120"/>
                    <a:pt x="432" y="96"/>
                  </a:cubicBezTo>
                  <a:cubicBezTo>
                    <a:pt x="504" y="72"/>
                    <a:pt x="576" y="64"/>
                    <a:pt x="672" y="48"/>
                  </a:cubicBezTo>
                  <a:cubicBezTo>
                    <a:pt x="768" y="32"/>
                    <a:pt x="952" y="8"/>
                    <a:pt x="1008" y="0"/>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94" name="Freeform 29"/>
            <p:cNvSpPr/>
            <p:nvPr/>
          </p:nvSpPr>
          <p:spPr bwMode="auto">
            <a:xfrm>
              <a:off x="3072" y="1056"/>
              <a:ext cx="1008" cy="528"/>
            </a:xfrm>
            <a:custGeom>
              <a:avLst/>
              <a:gdLst>
                <a:gd name="T0" fmla="*/ 1008 w 1008"/>
                <a:gd name="T1" fmla="*/ 528 h 528"/>
                <a:gd name="T2" fmla="*/ 960 w 1008"/>
                <a:gd name="T3" fmla="*/ 384 h 528"/>
                <a:gd name="T4" fmla="*/ 816 w 1008"/>
                <a:gd name="T5" fmla="*/ 288 h 528"/>
                <a:gd name="T6" fmla="*/ 576 w 1008"/>
                <a:gd name="T7" fmla="*/ 192 h 528"/>
                <a:gd name="T8" fmla="*/ 336 w 1008"/>
                <a:gd name="T9" fmla="*/ 96 h 528"/>
                <a:gd name="T10" fmla="*/ 0 w 1008"/>
                <a:gd name="T11" fmla="*/ 0 h 528"/>
                <a:gd name="T12" fmla="*/ 0 60000 65536"/>
                <a:gd name="T13" fmla="*/ 0 60000 65536"/>
                <a:gd name="T14" fmla="*/ 0 60000 65536"/>
                <a:gd name="T15" fmla="*/ 0 60000 65536"/>
                <a:gd name="T16" fmla="*/ 0 60000 65536"/>
                <a:gd name="T17" fmla="*/ 0 60000 65536"/>
                <a:gd name="T18" fmla="*/ 0 w 1008"/>
                <a:gd name="T19" fmla="*/ 0 h 528"/>
                <a:gd name="T20" fmla="*/ 1008 w 1008"/>
                <a:gd name="T21" fmla="*/ 528 h 528"/>
              </a:gdLst>
              <a:ahLst/>
              <a:cxnLst>
                <a:cxn ang="T12">
                  <a:pos x="T0" y="T1"/>
                </a:cxn>
                <a:cxn ang="T13">
                  <a:pos x="T2" y="T3"/>
                </a:cxn>
                <a:cxn ang="T14">
                  <a:pos x="T4" y="T5"/>
                </a:cxn>
                <a:cxn ang="T15">
                  <a:pos x="T6" y="T7"/>
                </a:cxn>
                <a:cxn ang="T16">
                  <a:pos x="T8" y="T9"/>
                </a:cxn>
                <a:cxn ang="T17">
                  <a:pos x="T10" y="T11"/>
                </a:cxn>
              </a:cxnLst>
              <a:rect l="T18" t="T19" r="T20" b="T21"/>
              <a:pathLst>
                <a:path w="1008" h="528">
                  <a:moveTo>
                    <a:pt x="1008" y="528"/>
                  </a:moveTo>
                  <a:cubicBezTo>
                    <a:pt x="1000" y="476"/>
                    <a:pt x="992" y="424"/>
                    <a:pt x="960" y="384"/>
                  </a:cubicBezTo>
                  <a:cubicBezTo>
                    <a:pt x="928" y="344"/>
                    <a:pt x="880" y="320"/>
                    <a:pt x="816" y="288"/>
                  </a:cubicBezTo>
                  <a:cubicBezTo>
                    <a:pt x="752" y="256"/>
                    <a:pt x="656" y="224"/>
                    <a:pt x="576" y="192"/>
                  </a:cubicBezTo>
                  <a:cubicBezTo>
                    <a:pt x="496" y="160"/>
                    <a:pt x="432" y="128"/>
                    <a:pt x="336" y="96"/>
                  </a:cubicBezTo>
                  <a:cubicBezTo>
                    <a:pt x="240" y="64"/>
                    <a:pt x="120" y="32"/>
                    <a:pt x="0" y="0"/>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9495" name="Group 37"/>
            <p:cNvGrpSpPr/>
            <p:nvPr/>
          </p:nvGrpSpPr>
          <p:grpSpPr bwMode="auto">
            <a:xfrm>
              <a:off x="2112" y="1728"/>
              <a:ext cx="1296" cy="1200"/>
              <a:chOff x="2112" y="1488"/>
              <a:chExt cx="1296" cy="1200"/>
            </a:xfrm>
          </p:grpSpPr>
          <p:sp>
            <p:nvSpPr>
              <p:cNvPr id="19496" name="Line 31"/>
              <p:cNvSpPr>
                <a:spLocks noChangeShapeType="1"/>
              </p:cNvSpPr>
              <p:nvPr/>
            </p:nvSpPr>
            <p:spPr bwMode="auto">
              <a:xfrm flipV="1">
                <a:off x="2112" y="1488"/>
                <a:ext cx="0" cy="1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7" name="Line 32"/>
              <p:cNvSpPr>
                <a:spLocks noChangeShapeType="1"/>
              </p:cNvSpPr>
              <p:nvPr/>
            </p:nvSpPr>
            <p:spPr bwMode="auto">
              <a:xfrm flipV="1">
                <a:off x="3408" y="1488"/>
                <a:ext cx="0" cy="1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8" name="Line 33"/>
              <p:cNvSpPr>
                <a:spLocks noChangeShapeType="1"/>
              </p:cNvSpPr>
              <p:nvPr/>
            </p:nvSpPr>
            <p:spPr bwMode="auto">
              <a:xfrm flipV="1">
                <a:off x="3312" y="1584"/>
                <a:ext cx="0" cy="10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9" name="Line 34"/>
              <p:cNvSpPr>
                <a:spLocks noChangeShapeType="1"/>
              </p:cNvSpPr>
              <p:nvPr/>
            </p:nvSpPr>
            <p:spPr bwMode="auto">
              <a:xfrm flipV="1">
                <a:off x="2208" y="1584"/>
                <a:ext cx="0" cy="10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0" name="Line 35"/>
              <p:cNvSpPr>
                <a:spLocks noChangeShapeType="1"/>
              </p:cNvSpPr>
              <p:nvPr/>
            </p:nvSpPr>
            <p:spPr bwMode="auto">
              <a:xfrm>
                <a:off x="2112" y="1488"/>
                <a:ext cx="129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1" name="Line 36"/>
              <p:cNvSpPr>
                <a:spLocks noChangeShapeType="1"/>
              </p:cNvSpPr>
              <p:nvPr/>
            </p:nvSpPr>
            <p:spPr bwMode="auto">
              <a:xfrm>
                <a:off x="2208" y="1584"/>
                <a:ext cx="110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 name="Group 44"/>
          <p:cNvGrpSpPr/>
          <p:nvPr/>
        </p:nvGrpSpPr>
        <p:grpSpPr bwMode="auto">
          <a:xfrm>
            <a:off x="61913" y="1752600"/>
            <a:ext cx="2133600" cy="914400"/>
            <a:chOff x="336" y="1104"/>
            <a:chExt cx="1008" cy="576"/>
          </a:xfrm>
        </p:grpSpPr>
        <p:sp>
          <p:nvSpPr>
            <p:cNvPr id="19480" name="Rectangle 39"/>
            <p:cNvSpPr>
              <a:spLocks noChangeArrowheads="1"/>
            </p:cNvSpPr>
            <p:nvPr/>
          </p:nvSpPr>
          <p:spPr bwMode="auto">
            <a:xfrm>
              <a:off x="336" y="110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Copper</a:t>
              </a:r>
              <a:endParaRPr lang="en-GB" altLang="zh-CN" b="1">
                <a:solidFill>
                  <a:srgbClr val="ED181E"/>
                </a:solidFill>
                <a:latin typeface="Times New Roman" panose="02020603050405020304" pitchFamily="18" charset="0"/>
              </a:endParaRPr>
            </a:p>
            <a:p>
              <a:pPr eaLnBrk="1" hangingPunct="1">
                <a:spcBef>
                  <a:spcPct val="20000"/>
                </a:spcBef>
              </a:pPr>
              <a:r>
                <a:rPr lang="en-GB" altLang="zh-CN" b="1">
                  <a:solidFill>
                    <a:srgbClr val="ED181E"/>
                  </a:solidFill>
                  <a:latin typeface="Times New Roman" panose="02020603050405020304" pitchFamily="18" charset="0"/>
                </a:rPr>
                <a:t>(Cathode)</a:t>
              </a:r>
              <a:endParaRPr lang="en-GB" altLang="zh-CN" b="1">
                <a:solidFill>
                  <a:srgbClr val="000000"/>
                </a:solidFill>
                <a:latin typeface="Times New Roman" panose="02020603050405020304" pitchFamily="18" charset="0"/>
              </a:endParaRPr>
            </a:p>
          </p:txBody>
        </p:sp>
        <p:sp>
          <p:nvSpPr>
            <p:cNvPr id="19481" name="Line 43"/>
            <p:cNvSpPr>
              <a:spLocks noChangeShapeType="1"/>
            </p:cNvSpPr>
            <p:nvPr/>
          </p:nvSpPr>
          <p:spPr bwMode="auto">
            <a:xfrm>
              <a:off x="864" y="1344"/>
              <a:ext cx="480" cy="3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46"/>
          <p:cNvGrpSpPr/>
          <p:nvPr/>
        </p:nvGrpSpPr>
        <p:grpSpPr bwMode="auto">
          <a:xfrm>
            <a:off x="6629400" y="1828800"/>
            <a:ext cx="1974850" cy="914400"/>
            <a:chOff x="4176" y="1152"/>
            <a:chExt cx="960" cy="576"/>
          </a:xfrm>
        </p:grpSpPr>
        <p:sp>
          <p:nvSpPr>
            <p:cNvPr id="19478" name="Rectangle 41"/>
            <p:cNvSpPr>
              <a:spLocks noChangeArrowheads="1"/>
            </p:cNvSpPr>
            <p:nvPr/>
          </p:nvSpPr>
          <p:spPr bwMode="auto">
            <a:xfrm>
              <a:off x="4560" y="1152"/>
              <a:ext cx="5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Zinc</a:t>
              </a:r>
              <a:endParaRPr lang="en-GB" altLang="zh-CN" b="1">
                <a:solidFill>
                  <a:srgbClr val="ED181E"/>
                </a:solidFill>
                <a:latin typeface="Times New Roman" panose="02020603050405020304" pitchFamily="18" charset="0"/>
              </a:endParaRPr>
            </a:p>
            <a:p>
              <a:pPr eaLnBrk="1" hangingPunct="1">
                <a:spcBef>
                  <a:spcPct val="20000"/>
                </a:spcBef>
              </a:pPr>
              <a:r>
                <a:rPr lang="en-GB" altLang="zh-CN" b="1">
                  <a:solidFill>
                    <a:srgbClr val="ED181E"/>
                  </a:solidFill>
                  <a:latin typeface="Times New Roman" panose="02020603050405020304" pitchFamily="18" charset="0"/>
                </a:rPr>
                <a:t>(Anode)</a:t>
              </a:r>
              <a:endParaRPr lang="en-GB" altLang="zh-CN" b="1">
                <a:solidFill>
                  <a:srgbClr val="000000"/>
                </a:solidFill>
                <a:latin typeface="Times New Roman" panose="02020603050405020304" pitchFamily="18" charset="0"/>
              </a:endParaRPr>
            </a:p>
          </p:txBody>
        </p:sp>
        <p:sp>
          <p:nvSpPr>
            <p:cNvPr id="19479" name="Line 45"/>
            <p:cNvSpPr>
              <a:spLocks noChangeShapeType="1"/>
            </p:cNvSpPr>
            <p:nvPr/>
          </p:nvSpPr>
          <p:spPr bwMode="auto">
            <a:xfrm flipH="1">
              <a:off x="4176" y="1392"/>
              <a:ext cx="528" cy="3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48"/>
          <p:cNvGrpSpPr/>
          <p:nvPr/>
        </p:nvGrpSpPr>
        <p:grpSpPr bwMode="auto">
          <a:xfrm>
            <a:off x="685800" y="4495800"/>
            <a:ext cx="3581400" cy="609600"/>
            <a:chOff x="432" y="2832"/>
            <a:chExt cx="2256" cy="384"/>
          </a:xfrm>
        </p:grpSpPr>
        <p:sp>
          <p:nvSpPr>
            <p:cNvPr id="19476" name="Rectangle 40"/>
            <p:cNvSpPr>
              <a:spLocks noChangeArrowheads="1"/>
            </p:cNvSpPr>
            <p:nvPr/>
          </p:nvSpPr>
          <p:spPr bwMode="auto">
            <a:xfrm>
              <a:off x="432" y="2928"/>
              <a:ext cx="2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Copper sulphate solution</a:t>
              </a:r>
              <a:endParaRPr lang="en-GB" altLang="zh-CN" b="1">
                <a:solidFill>
                  <a:srgbClr val="000000"/>
                </a:solidFill>
                <a:latin typeface="Times New Roman" panose="02020603050405020304" pitchFamily="18" charset="0"/>
              </a:endParaRPr>
            </a:p>
          </p:txBody>
        </p:sp>
        <p:sp>
          <p:nvSpPr>
            <p:cNvPr id="19477" name="Line 47"/>
            <p:cNvSpPr>
              <a:spLocks noChangeShapeType="1"/>
            </p:cNvSpPr>
            <p:nvPr/>
          </p:nvSpPr>
          <p:spPr bwMode="auto">
            <a:xfrm flipV="1">
              <a:off x="1152" y="2832"/>
              <a:ext cx="432"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50"/>
          <p:cNvGrpSpPr/>
          <p:nvPr/>
        </p:nvGrpSpPr>
        <p:grpSpPr bwMode="auto">
          <a:xfrm>
            <a:off x="5029200" y="4495800"/>
            <a:ext cx="3124200" cy="609600"/>
            <a:chOff x="3168" y="2832"/>
            <a:chExt cx="1968" cy="384"/>
          </a:xfrm>
        </p:grpSpPr>
        <p:sp>
          <p:nvSpPr>
            <p:cNvPr id="19474" name="Rectangle 42"/>
            <p:cNvSpPr>
              <a:spLocks noChangeArrowheads="1"/>
            </p:cNvSpPr>
            <p:nvPr/>
          </p:nvSpPr>
          <p:spPr bwMode="auto">
            <a:xfrm>
              <a:off x="3168" y="2928"/>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dirty="0">
                  <a:solidFill>
                    <a:srgbClr val="ED181E"/>
                  </a:solidFill>
                  <a:latin typeface="Times New Roman" panose="02020603050405020304" pitchFamily="18" charset="0"/>
                </a:rPr>
                <a:t>Zinc chloride solution</a:t>
              </a:r>
              <a:endParaRPr lang="en-GB" altLang="zh-CN" b="1" dirty="0">
                <a:solidFill>
                  <a:srgbClr val="000000"/>
                </a:solidFill>
                <a:latin typeface="Times New Roman" panose="02020603050405020304" pitchFamily="18" charset="0"/>
              </a:endParaRPr>
            </a:p>
          </p:txBody>
        </p:sp>
        <p:sp>
          <p:nvSpPr>
            <p:cNvPr id="19475" name="Line 49"/>
            <p:cNvSpPr>
              <a:spLocks noChangeShapeType="1"/>
            </p:cNvSpPr>
            <p:nvPr/>
          </p:nvSpPr>
          <p:spPr bwMode="auto">
            <a:xfrm flipV="1">
              <a:off x="3840" y="2832"/>
              <a:ext cx="384"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484" name="Rectangle 52"/>
          <p:cNvSpPr>
            <a:spLocks noChangeArrowheads="1"/>
          </p:cNvSpPr>
          <p:nvPr/>
        </p:nvSpPr>
        <p:spPr bwMode="auto">
          <a:xfrm>
            <a:off x="0" y="50292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sz="3200" b="1" dirty="0">
                <a:solidFill>
                  <a:srgbClr val="ED181E"/>
                </a:solidFill>
                <a:latin typeface="Times New Roman" panose="02020603050405020304" pitchFamily="18" charset="0"/>
              </a:rPr>
              <a:t>	</a:t>
            </a:r>
            <a:r>
              <a:rPr lang="en-GB" altLang="zh-CN" sz="2800" b="1" dirty="0">
                <a:solidFill>
                  <a:srgbClr val="ED181E"/>
                </a:solidFill>
                <a:latin typeface="Times New Roman" panose="02020603050405020304" pitchFamily="18" charset="0"/>
              </a:rPr>
              <a:t>Electrons</a:t>
            </a:r>
            <a:r>
              <a:rPr lang="en-GB" altLang="zh-CN" sz="2800" b="1" dirty="0">
                <a:solidFill>
                  <a:srgbClr val="000000"/>
                </a:solidFill>
                <a:latin typeface="Times New Roman" panose="02020603050405020304" pitchFamily="18" charset="0"/>
              </a:rPr>
              <a:t> flow in the </a:t>
            </a:r>
            <a:r>
              <a:rPr lang="en-GB" altLang="zh-CN" sz="2800" b="1" dirty="0">
                <a:solidFill>
                  <a:srgbClr val="ED181E"/>
                </a:solidFill>
                <a:latin typeface="Times New Roman" panose="02020603050405020304" pitchFamily="18" charset="0"/>
              </a:rPr>
              <a:t>wires </a:t>
            </a:r>
            <a:r>
              <a:rPr lang="en-GB" altLang="zh-CN" sz="2800" dirty="0">
                <a:latin typeface="Times New Roman" panose="02020603050405020304" pitchFamily="18" charset="0"/>
              </a:rPr>
              <a:t>from</a:t>
            </a:r>
            <a:r>
              <a:rPr lang="en-GB" altLang="zh-CN" sz="2800" dirty="0">
                <a:solidFill>
                  <a:srgbClr val="000000"/>
                </a:solidFill>
                <a:latin typeface="Times New Roman" panose="02020603050405020304" pitchFamily="18" charset="0"/>
              </a:rPr>
              <a:t> the metal </a:t>
            </a:r>
            <a:r>
              <a:rPr lang="en-GB" altLang="zh-CN" sz="2800" dirty="0">
                <a:solidFill>
                  <a:srgbClr val="ED181E"/>
                </a:solidFill>
                <a:latin typeface="Times New Roman" panose="02020603050405020304" pitchFamily="18" charset="0"/>
              </a:rPr>
              <a:t>high</a:t>
            </a:r>
            <a:r>
              <a:rPr lang="en-GB" altLang="zh-CN" sz="2800" dirty="0">
                <a:solidFill>
                  <a:srgbClr val="000000"/>
                </a:solidFill>
                <a:latin typeface="Times New Roman" panose="02020603050405020304" pitchFamily="18" charset="0"/>
              </a:rPr>
              <a:t> in the </a:t>
            </a:r>
            <a:endParaRPr lang="en-GB" altLang="zh-CN" sz="2800" b="1" dirty="0">
              <a:solidFill>
                <a:srgbClr val="ED181E"/>
              </a:solidFill>
              <a:latin typeface="Times New Roman" panose="02020603050405020304" pitchFamily="18" charset="0"/>
            </a:endParaRPr>
          </a:p>
        </p:txBody>
      </p:sp>
      <p:sp>
        <p:nvSpPr>
          <p:cNvPr id="18485" name="Rectangle 53"/>
          <p:cNvSpPr>
            <a:spLocks noChangeArrowheads="1"/>
          </p:cNvSpPr>
          <p:nvPr/>
        </p:nvSpPr>
        <p:spPr bwMode="auto">
          <a:xfrm>
            <a:off x="0" y="56388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20000"/>
              </a:spcBef>
            </a:pPr>
            <a:r>
              <a:rPr lang="en-GB" altLang="zh-CN" sz="3200" b="1" dirty="0">
                <a:solidFill>
                  <a:srgbClr val="ED181E"/>
                </a:solidFill>
                <a:latin typeface="Times New Roman" panose="02020603050405020304" pitchFamily="18" charset="0"/>
              </a:rPr>
              <a:t>	</a:t>
            </a:r>
            <a:r>
              <a:rPr lang="en-GB" altLang="zh-CN" sz="2800" b="1" dirty="0">
                <a:solidFill>
                  <a:srgbClr val="000000"/>
                </a:solidFill>
                <a:latin typeface="Times New Roman" panose="02020603050405020304" pitchFamily="18" charset="0"/>
              </a:rPr>
              <a:t>electrochemical series </a:t>
            </a:r>
            <a:r>
              <a:rPr lang="en-GB" altLang="zh-CN" sz="2800" dirty="0">
                <a:solidFill>
                  <a:srgbClr val="ED181E"/>
                </a:solidFill>
                <a:latin typeface="Times New Roman" panose="02020603050405020304" pitchFamily="18" charset="0"/>
              </a:rPr>
              <a:t>to the lower metal</a:t>
            </a:r>
            <a:r>
              <a:rPr lang="en-GB" altLang="zh-CN" sz="2800" dirty="0">
                <a:solidFill>
                  <a:srgbClr val="000000"/>
                </a:solidFill>
                <a:latin typeface="Times New Roman" panose="02020603050405020304" pitchFamily="18" charset="0"/>
              </a:rPr>
              <a:t>.</a:t>
            </a:r>
            <a:endParaRPr lang="en-GB" altLang="zh-CN" sz="2800" dirty="0">
              <a:solidFill>
                <a:srgbClr val="000000"/>
              </a:solidFill>
              <a:latin typeface="Times New Roman" panose="02020603050405020304" pitchFamily="18" charset="0"/>
            </a:endParaRPr>
          </a:p>
          <a:p>
            <a:pPr eaLnBrk="1" hangingPunct="1">
              <a:spcBef>
                <a:spcPct val="20000"/>
              </a:spcBef>
            </a:pPr>
            <a:r>
              <a:rPr lang="en-GB" altLang="zh-CN" sz="2800" b="1" dirty="0">
                <a:solidFill>
                  <a:srgbClr val="000000"/>
                </a:solidFill>
                <a:latin typeface="Times New Roman" panose="02020603050405020304" pitchFamily="18" charset="0"/>
              </a:rPr>
              <a:t> </a:t>
            </a:r>
            <a:endParaRPr lang="en-GB" altLang="zh-CN" sz="2800" b="1" dirty="0">
              <a:solidFill>
                <a:srgbClr val="000000"/>
              </a:solidFill>
              <a:latin typeface="Times New Roman" panose="02020603050405020304" pitchFamily="18" charset="0"/>
            </a:endParaRPr>
          </a:p>
        </p:txBody>
      </p:sp>
      <p:sp>
        <p:nvSpPr>
          <p:cNvPr id="18487" name="Rectangle 55"/>
          <p:cNvSpPr>
            <a:spLocks noChangeArrowheads="1"/>
          </p:cNvSpPr>
          <p:nvPr/>
        </p:nvSpPr>
        <p:spPr bwMode="auto">
          <a:xfrm>
            <a:off x="3563938" y="2057400"/>
            <a:ext cx="1676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Salt Bridge</a:t>
            </a:r>
            <a:endParaRPr lang="en-GB" altLang="zh-CN" b="1">
              <a:solidFill>
                <a:srgbClr val="000000"/>
              </a:solidFill>
              <a:latin typeface="Times New Roman" panose="02020603050405020304" pitchFamily="18" charset="0"/>
            </a:endParaRPr>
          </a:p>
        </p:txBody>
      </p:sp>
      <p:grpSp>
        <p:nvGrpSpPr>
          <p:cNvPr id="8" name="Group 63"/>
          <p:cNvGrpSpPr/>
          <p:nvPr/>
        </p:nvGrpSpPr>
        <p:grpSpPr bwMode="auto">
          <a:xfrm>
            <a:off x="2743200" y="1219200"/>
            <a:ext cx="609600" cy="533400"/>
            <a:chOff x="1728" y="768"/>
            <a:chExt cx="384" cy="336"/>
          </a:xfrm>
        </p:grpSpPr>
        <p:sp>
          <p:nvSpPr>
            <p:cNvPr id="19472" name="Line 58"/>
            <p:cNvSpPr>
              <a:spLocks noChangeShapeType="1"/>
            </p:cNvSpPr>
            <p:nvPr/>
          </p:nvSpPr>
          <p:spPr bwMode="auto">
            <a:xfrm flipH="1">
              <a:off x="1728" y="960"/>
              <a:ext cx="384" cy="144"/>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3" name="Rectangle 60"/>
            <p:cNvSpPr>
              <a:spLocks noChangeArrowheads="1"/>
            </p:cNvSpPr>
            <p:nvPr/>
          </p:nvSpPr>
          <p:spPr bwMode="auto">
            <a:xfrm>
              <a:off x="1776" y="768"/>
              <a:ext cx="2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e</a:t>
              </a:r>
              <a:r>
                <a:rPr lang="en-GB" altLang="zh-CN" b="1" baseline="30000">
                  <a:solidFill>
                    <a:srgbClr val="ED181E"/>
                  </a:solidFill>
                  <a:latin typeface="Times New Roman" panose="02020603050405020304" pitchFamily="18" charset="0"/>
                </a:rPr>
                <a:t>-</a:t>
              </a:r>
              <a:endParaRPr lang="en-GB" altLang="zh-CN" b="1">
                <a:solidFill>
                  <a:srgbClr val="000000"/>
                </a:solidFill>
                <a:latin typeface="Times New Roman" panose="02020603050405020304" pitchFamily="18" charset="0"/>
              </a:endParaRPr>
            </a:p>
          </p:txBody>
        </p:sp>
      </p:grpSp>
      <p:grpSp>
        <p:nvGrpSpPr>
          <p:cNvPr id="9" name="Group 64"/>
          <p:cNvGrpSpPr/>
          <p:nvPr/>
        </p:nvGrpSpPr>
        <p:grpSpPr bwMode="auto">
          <a:xfrm>
            <a:off x="5562600" y="1371600"/>
            <a:ext cx="762000" cy="457200"/>
            <a:chOff x="3504" y="864"/>
            <a:chExt cx="480" cy="288"/>
          </a:xfrm>
        </p:grpSpPr>
        <p:sp>
          <p:nvSpPr>
            <p:cNvPr id="19470" name="Line 57"/>
            <p:cNvSpPr>
              <a:spLocks noChangeShapeType="1"/>
            </p:cNvSpPr>
            <p:nvPr/>
          </p:nvSpPr>
          <p:spPr bwMode="auto">
            <a:xfrm flipH="1" flipV="1">
              <a:off x="3504" y="1008"/>
              <a:ext cx="384" cy="144"/>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1" name="Rectangle 62"/>
            <p:cNvSpPr>
              <a:spLocks noChangeArrowheads="1"/>
            </p:cNvSpPr>
            <p:nvPr/>
          </p:nvSpPr>
          <p:spPr bwMode="auto">
            <a:xfrm>
              <a:off x="3696" y="864"/>
              <a:ext cx="2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e</a:t>
              </a:r>
              <a:r>
                <a:rPr lang="en-GB" altLang="zh-CN" b="1" baseline="30000">
                  <a:solidFill>
                    <a:srgbClr val="ED181E"/>
                  </a:solidFill>
                  <a:latin typeface="Times New Roman" panose="02020603050405020304" pitchFamily="18" charset="0"/>
                </a:rPr>
                <a:t>-</a:t>
              </a:r>
              <a:endParaRPr lang="en-GB" altLang="zh-CN" b="1">
                <a:solidFill>
                  <a:srgbClr val="000000"/>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1+#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8487"/>
                                        </p:tgtEl>
                                        <p:attrNameLst>
                                          <p:attrName>style.visibility</p:attrName>
                                        </p:attrNameLst>
                                      </p:cBhvr>
                                      <p:to>
                                        <p:strVal val="visible"/>
                                      </p:to>
                                    </p:set>
                                    <p:animEffect transition="in" filter="dissolve">
                                      <p:cBhvr>
                                        <p:cTn id="40" dur="500"/>
                                        <p:tgtEl>
                                          <p:spTgt spid="1848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8484"/>
                                        </p:tgtEl>
                                        <p:attrNameLst>
                                          <p:attrName>style.visibility</p:attrName>
                                        </p:attrNameLst>
                                      </p:cBhvr>
                                      <p:to>
                                        <p:strVal val="visible"/>
                                      </p:to>
                                    </p:set>
                                    <p:animEffect transition="in" filter="dissolve">
                                      <p:cBhvr>
                                        <p:cTn id="45" dur="500"/>
                                        <p:tgtEl>
                                          <p:spTgt spid="1848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8485"/>
                                        </p:tgtEl>
                                        <p:attrNameLst>
                                          <p:attrName>style.visibility</p:attrName>
                                        </p:attrNameLst>
                                      </p:cBhvr>
                                      <p:to>
                                        <p:strVal val="visible"/>
                                      </p:to>
                                    </p:set>
                                    <p:animEffect transition="in" filter="dissolve">
                                      <p:cBhvr>
                                        <p:cTn id="50" dur="500"/>
                                        <p:tgtEl>
                                          <p:spTgt spid="1848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build="p"/>
      <p:bldP spid="18484" grpId="0" autoUpdateAnimBg="0"/>
      <p:bldP spid="18485" grpId="0" autoUpdateAnimBg="0"/>
      <p:bldP spid="18487"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idx="1"/>
          </p:nvPr>
        </p:nvSpPr>
        <p:spPr>
          <a:xfrm>
            <a:off x="61913" y="523208"/>
            <a:ext cx="8915400" cy="543591"/>
          </a:xfrm>
        </p:spPr>
        <p:txBody>
          <a:bodyPr/>
          <a:lstStyle/>
          <a:p>
            <a:pPr eaLnBrk="1" hangingPunct="1">
              <a:buFontTx/>
              <a:buNone/>
            </a:pPr>
            <a:r>
              <a:rPr lang="en-GB" altLang="zh-CN" b="1" dirty="0">
                <a:solidFill>
                  <a:srgbClr val="000000"/>
                </a:solidFill>
                <a:latin typeface="Times New Roman" panose="02020603050405020304" pitchFamily="18" charset="0"/>
              </a:rPr>
              <a:t>	The purpose of the “</a:t>
            </a:r>
            <a:r>
              <a:rPr lang="en-GB" altLang="zh-CN" b="1" dirty="0">
                <a:solidFill>
                  <a:srgbClr val="ED181E"/>
                </a:solidFill>
                <a:latin typeface="Times New Roman" panose="02020603050405020304" pitchFamily="18" charset="0"/>
              </a:rPr>
              <a:t>salt bridge</a:t>
            </a:r>
            <a:r>
              <a:rPr lang="en-GB" altLang="zh-CN" b="1" dirty="0">
                <a:solidFill>
                  <a:srgbClr val="000000"/>
                </a:solidFill>
                <a:latin typeface="Times New Roman" panose="02020603050405020304" pitchFamily="18" charset="0"/>
              </a:rPr>
              <a:t>” is to </a:t>
            </a:r>
            <a:r>
              <a:rPr lang="en-GB" altLang="zh-CN" b="1" dirty="0">
                <a:solidFill>
                  <a:srgbClr val="ED181E"/>
                </a:solidFill>
                <a:latin typeface="Times New Roman" panose="02020603050405020304" pitchFamily="18" charset="0"/>
              </a:rPr>
              <a:t>complete the circuit</a:t>
            </a:r>
            <a:r>
              <a:rPr lang="en-GB" altLang="zh-CN" b="1" dirty="0">
                <a:solidFill>
                  <a:srgbClr val="000000"/>
                </a:solidFill>
                <a:latin typeface="Times New Roman" panose="02020603050405020304" pitchFamily="18" charset="0"/>
              </a:rPr>
              <a:t>.</a:t>
            </a:r>
            <a:endParaRPr lang="en-GB" altLang="zh-CN" b="1" dirty="0">
              <a:solidFill>
                <a:srgbClr val="000000"/>
              </a:solidFill>
              <a:latin typeface="Times New Roman" panose="02020603050405020304" pitchFamily="18" charset="0"/>
            </a:endParaRPr>
          </a:p>
        </p:txBody>
      </p:sp>
      <p:grpSp>
        <p:nvGrpSpPr>
          <p:cNvPr id="20483" name="Group 3"/>
          <p:cNvGrpSpPr/>
          <p:nvPr/>
        </p:nvGrpSpPr>
        <p:grpSpPr bwMode="auto">
          <a:xfrm>
            <a:off x="990600" y="1066800"/>
            <a:ext cx="6858000" cy="3581400"/>
            <a:chOff x="624" y="816"/>
            <a:chExt cx="4320" cy="2256"/>
          </a:xfrm>
        </p:grpSpPr>
        <p:sp>
          <p:nvSpPr>
            <p:cNvPr id="20506" name="Rectangle 4"/>
            <p:cNvSpPr>
              <a:spLocks noChangeArrowheads="1"/>
            </p:cNvSpPr>
            <p:nvPr/>
          </p:nvSpPr>
          <p:spPr bwMode="auto">
            <a:xfrm>
              <a:off x="624" y="2352"/>
              <a:ext cx="1776" cy="720"/>
            </a:xfrm>
            <a:prstGeom prst="rect">
              <a:avLst/>
            </a:prstGeom>
            <a:solidFill>
              <a:srgbClr val="15F4E6"/>
            </a:solidFill>
            <a:ln w="9525">
              <a:solidFill>
                <a:schemeClr val="tx1"/>
              </a:solidFill>
              <a:miter lim="800000"/>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zh-CN"/>
            </a:p>
          </p:txBody>
        </p:sp>
        <p:sp>
          <p:nvSpPr>
            <p:cNvPr id="20507" name="Line 5"/>
            <p:cNvSpPr>
              <a:spLocks noChangeShapeType="1"/>
            </p:cNvSpPr>
            <p:nvPr/>
          </p:nvSpPr>
          <p:spPr bwMode="auto">
            <a:xfrm>
              <a:off x="1488" y="1584"/>
              <a:ext cx="0" cy="1248"/>
            </a:xfrm>
            <a:prstGeom prst="line">
              <a:avLst/>
            </a:prstGeom>
            <a:noFill/>
            <a:ln w="381000">
              <a:solidFill>
                <a:srgbClr val="FF5B0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8" name="Oval 6"/>
            <p:cNvSpPr>
              <a:spLocks noChangeArrowheads="1"/>
            </p:cNvSpPr>
            <p:nvPr/>
          </p:nvSpPr>
          <p:spPr bwMode="auto">
            <a:xfrm>
              <a:off x="2496" y="816"/>
              <a:ext cx="576" cy="576"/>
            </a:xfrm>
            <a:prstGeom prst="ellipse">
              <a:avLst/>
            </a:prstGeom>
            <a:solidFill>
              <a:schemeClr val="accent1"/>
            </a:solidFill>
            <a:ln w="9525">
              <a:solidFill>
                <a:schemeClr val="tx1"/>
              </a:solidFill>
              <a:rou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CN" sz="8000" dirty="0">
                  <a:latin typeface="+mj-lt"/>
                  <a:ea typeface="+mj-ea"/>
                </a:rPr>
                <a:t>X</a:t>
              </a:r>
              <a:endParaRPr lang="en-GB" altLang="zh-CN" sz="5400" dirty="0">
                <a:latin typeface="+mj-lt"/>
                <a:ea typeface="+mj-ea"/>
              </a:endParaRPr>
            </a:p>
          </p:txBody>
        </p:sp>
        <p:sp>
          <p:nvSpPr>
            <p:cNvPr id="20509" name="Line 7"/>
            <p:cNvSpPr>
              <a:spLocks noChangeShapeType="1"/>
            </p:cNvSpPr>
            <p:nvPr/>
          </p:nvSpPr>
          <p:spPr bwMode="auto">
            <a:xfrm flipV="1">
              <a:off x="624" y="1872"/>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0" name="Line 8"/>
            <p:cNvSpPr>
              <a:spLocks noChangeShapeType="1"/>
            </p:cNvSpPr>
            <p:nvPr/>
          </p:nvSpPr>
          <p:spPr bwMode="auto">
            <a:xfrm flipV="1">
              <a:off x="2400" y="1872"/>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1" name="Line 9"/>
            <p:cNvSpPr>
              <a:spLocks noChangeShapeType="1"/>
            </p:cNvSpPr>
            <p:nvPr/>
          </p:nvSpPr>
          <p:spPr bwMode="auto">
            <a:xfrm flipH="1" flipV="1">
              <a:off x="624" y="3072"/>
              <a:ext cx="17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2" name="Rectangle 10"/>
            <p:cNvSpPr>
              <a:spLocks noChangeArrowheads="1"/>
            </p:cNvSpPr>
            <p:nvPr/>
          </p:nvSpPr>
          <p:spPr bwMode="auto">
            <a:xfrm>
              <a:off x="3168" y="2352"/>
              <a:ext cx="1776" cy="720"/>
            </a:xfrm>
            <a:prstGeom prst="rect">
              <a:avLst/>
            </a:prstGeom>
            <a:solidFill>
              <a:schemeClr val="accent1"/>
            </a:solidFill>
            <a:ln w="9525">
              <a:solidFill>
                <a:schemeClr val="tx1"/>
              </a:solidFill>
              <a:miter lim="800000"/>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zh-CN"/>
            </a:p>
          </p:txBody>
        </p:sp>
        <p:sp>
          <p:nvSpPr>
            <p:cNvPr id="20513" name="Line 11"/>
            <p:cNvSpPr>
              <a:spLocks noChangeShapeType="1"/>
            </p:cNvSpPr>
            <p:nvPr/>
          </p:nvSpPr>
          <p:spPr bwMode="auto">
            <a:xfrm flipV="1">
              <a:off x="3168" y="1872"/>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4" name="Line 12"/>
            <p:cNvSpPr>
              <a:spLocks noChangeShapeType="1"/>
            </p:cNvSpPr>
            <p:nvPr/>
          </p:nvSpPr>
          <p:spPr bwMode="auto">
            <a:xfrm flipV="1">
              <a:off x="4944" y="1872"/>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5" name="Line 13"/>
            <p:cNvSpPr>
              <a:spLocks noChangeShapeType="1"/>
            </p:cNvSpPr>
            <p:nvPr/>
          </p:nvSpPr>
          <p:spPr bwMode="auto">
            <a:xfrm flipH="1" flipV="1">
              <a:off x="3168" y="3072"/>
              <a:ext cx="17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6" name="Line 14"/>
            <p:cNvSpPr>
              <a:spLocks noChangeShapeType="1"/>
            </p:cNvSpPr>
            <p:nvPr/>
          </p:nvSpPr>
          <p:spPr bwMode="auto">
            <a:xfrm>
              <a:off x="4080" y="1584"/>
              <a:ext cx="0" cy="1248"/>
            </a:xfrm>
            <a:prstGeom prst="line">
              <a:avLst/>
            </a:prstGeom>
            <a:noFill/>
            <a:ln w="381000">
              <a:solidFill>
                <a:srgbClr val="756C7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7" name="Freeform 15"/>
            <p:cNvSpPr/>
            <p:nvPr/>
          </p:nvSpPr>
          <p:spPr bwMode="auto">
            <a:xfrm>
              <a:off x="1488" y="1104"/>
              <a:ext cx="1008" cy="480"/>
            </a:xfrm>
            <a:custGeom>
              <a:avLst/>
              <a:gdLst>
                <a:gd name="T0" fmla="*/ 0 w 1008"/>
                <a:gd name="T1" fmla="*/ 480 h 480"/>
                <a:gd name="T2" fmla="*/ 48 w 1008"/>
                <a:gd name="T3" fmla="*/ 336 h 480"/>
                <a:gd name="T4" fmla="*/ 240 w 1008"/>
                <a:gd name="T5" fmla="*/ 192 h 480"/>
                <a:gd name="T6" fmla="*/ 432 w 1008"/>
                <a:gd name="T7" fmla="*/ 96 h 480"/>
                <a:gd name="T8" fmla="*/ 672 w 1008"/>
                <a:gd name="T9" fmla="*/ 48 h 480"/>
                <a:gd name="T10" fmla="*/ 1008 w 1008"/>
                <a:gd name="T11" fmla="*/ 0 h 480"/>
                <a:gd name="T12" fmla="*/ 0 60000 65536"/>
                <a:gd name="T13" fmla="*/ 0 60000 65536"/>
                <a:gd name="T14" fmla="*/ 0 60000 65536"/>
                <a:gd name="T15" fmla="*/ 0 60000 65536"/>
                <a:gd name="T16" fmla="*/ 0 60000 65536"/>
                <a:gd name="T17" fmla="*/ 0 60000 65536"/>
                <a:gd name="T18" fmla="*/ 0 w 1008"/>
                <a:gd name="T19" fmla="*/ 0 h 480"/>
                <a:gd name="T20" fmla="*/ 1008 w 1008"/>
                <a:gd name="T21" fmla="*/ 480 h 480"/>
              </a:gdLst>
              <a:ahLst/>
              <a:cxnLst>
                <a:cxn ang="T12">
                  <a:pos x="T0" y="T1"/>
                </a:cxn>
                <a:cxn ang="T13">
                  <a:pos x="T2" y="T3"/>
                </a:cxn>
                <a:cxn ang="T14">
                  <a:pos x="T4" y="T5"/>
                </a:cxn>
                <a:cxn ang="T15">
                  <a:pos x="T6" y="T7"/>
                </a:cxn>
                <a:cxn ang="T16">
                  <a:pos x="T8" y="T9"/>
                </a:cxn>
                <a:cxn ang="T17">
                  <a:pos x="T10" y="T11"/>
                </a:cxn>
              </a:cxnLst>
              <a:rect l="T18" t="T19" r="T20" b="T21"/>
              <a:pathLst>
                <a:path w="1008" h="480">
                  <a:moveTo>
                    <a:pt x="0" y="480"/>
                  </a:moveTo>
                  <a:cubicBezTo>
                    <a:pt x="4" y="432"/>
                    <a:pt x="8" y="384"/>
                    <a:pt x="48" y="336"/>
                  </a:cubicBezTo>
                  <a:cubicBezTo>
                    <a:pt x="88" y="288"/>
                    <a:pt x="176" y="232"/>
                    <a:pt x="240" y="192"/>
                  </a:cubicBezTo>
                  <a:cubicBezTo>
                    <a:pt x="304" y="152"/>
                    <a:pt x="360" y="120"/>
                    <a:pt x="432" y="96"/>
                  </a:cubicBezTo>
                  <a:cubicBezTo>
                    <a:pt x="504" y="72"/>
                    <a:pt x="576" y="64"/>
                    <a:pt x="672" y="48"/>
                  </a:cubicBezTo>
                  <a:cubicBezTo>
                    <a:pt x="768" y="32"/>
                    <a:pt x="952" y="8"/>
                    <a:pt x="1008" y="0"/>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18" name="Freeform 16"/>
            <p:cNvSpPr/>
            <p:nvPr/>
          </p:nvSpPr>
          <p:spPr bwMode="auto">
            <a:xfrm>
              <a:off x="3072" y="1056"/>
              <a:ext cx="1008" cy="528"/>
            </a:xfrm>
            <a:custGeom>
              <a:avLst/>
              <a:gdLst>
                <a:gd name="T0" fmla="*/ 1008 w 1008"/>
                <a:gd name="T1" fmla="*/ 528 h 528"/>
                <a:gd name="T2" fmla="*/ 960 w 1008"/>
                <a:gd name="T3" fmla="*/ 384 h 528"/>
                <a:gd name="T4" fmla="*/ 816 w 1008"/>
                <a:gd name="T5" fmla="*/ 288 h 528"/>
                <a:gd name="T6" fmla="*/ 576 w 1008"/>
                <a:gd name="T7" fmla="*/ 192 h 528"/>
                <a:gd name="T8" fmla="*/ 336 w 1008"/>
                <a:gd name="T9" fmla="*/ 96 h 528"/>
                <a:gd name="T10" fmla="*/ 0 w 1008"/>
                <a:gd name="T11" fmla="*/ 0 h 528"/>
                <a:gd name="T12" fmla="*/ 0 60000 65536"/>
                <a:gd name="T13" fmla="*/ 0 60000 65536"/>
                <a:gd name="T14" fmla="*/ 0 60000 65536"/>
                <a:gd name="T15" fmla="*/ 0 60000 65536"/>
                <a:gd name="T16" fmla="*/ 0 60000 65536"/>
                <a:gd name="T17" fmla="*/ 0 60000 65536"/>
                <a:gd name="T18" fmla="*/ 0 w 1008"/>
                <a:gd name="T19" fmla="*/ 0 h 528"/>
                <a:gd name="T20" fmla="*/ 1008 w 1008"/>
                <a:gd name="T21" fmla="*/ 528 h 528"/>
              </a:gdLst>
              <a:ahLst/>
              <a:cxnLst>
                <a:cxn ang="T12">
                  <a:pos x="T0" y="T1"/>
                </a:cxn>
                <a:cxn ang="T13">
                  <a:pos x="T2" y="T3"/>
                </a:cxn>
                <a:cxn ang="T14">
                  <a:pos x="T4" y="T5"/>
                </a:cxn>
                <a:cxn ang="T15">
                  <a:pos x="T6" y="T7"/>
                </a:cxn>
                <a:cxn ang="T16">
                  <a:pos x="T8" y="T9"/>
                </a:cxn>
                <a:cxn ang="T17">
                  <a:pos x="T10" y="T11"/>
                </a:cxn>
              </a:cxnLst>
              <a:rect l="T18" t="T19" r="T20" b="T21"/>
              <a:pathLst>
                <a:path w="1008" h="528">
                  <a:moveTo>
                    <a:pt x="1008" y="528"/>
                  </a:moveTo>
                  <a:cubicBezTo>
                    <a:pt x="1000" y="476"/>
                    <a:pt x="992" y="424"/>
                    <a:pt x="960" y="384"/>
                  </a:cubicBezTo>
                  <a:cubicBezTo>
                    <a:pt x="928" y="344"/>
                    <a:pt x="880" y="320"/>
                    <a:pt x="816" y="288"/>
                  </a:cubicBezTo>
                  <a:cubicBezTo>
                    <a:pt x="752" y="256"/>
                    <a:pt x="656" y="224"/>
                    <a:pt x="576" y="192"/>
                  </a:cubicBezTo>
                  <a:cubicBezTo>
                    <a:pt x="496" y="160"/>
                    <a:pt x="432" y="128"/>
                    <a:pt x="336" y="96"/>
                  </a:cubicBezTo>
                  <a:cubicBezTo>
                    <a:pt x="240" y="64"/>
                    <a:pt x="120" y="32"/>
                    <a:pt x="0" y="0"/>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0519" name="Group 17"/>
            <p:cNvGrpSpPr/>
            <p:nvPr/>
          </p:nvGrpSpPr>
          <p:grpSpPr bwMode="auto">
            <a:xfrm>
              <a:off x="2112" y="1728"/>
              <a:ext cx="1296" cy="1200"/>
              <a:chOff x="2112" y="1488"/>
              <a:chExt cx="1296" cy="1200"/>
            </a:xfrm>
          </p:grpSpPr>
          <p:sp>
            <p:nvSpPr>
              <p:cNvPr id="20520" name="Line 18"/>
              <p:cNvSpPr>
                <a:spLocks noChangeShapeType="1"/>
              </p:cNvSpPr>
              <p:nvPr/>
            </p:nvSpPr>
            <p:spPr bwMode="auto">
              <a:xfrm flipV="1">
                <a:off x="2112" y="1488"/>
                <a:ext cx="0" cy="1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1" name="Line 19"/>
              <p:cNvSpPr>
                <a:spLocks noChangeShapeType="1"/>
              </p:cNvSpPr>
              <p:nvPr/>
            </p:nvSpPr>
            <p:spPr bwMode="auto">
              <a:xfrm flipV="1">
                <a:off x="3408" y="1488"/>
                <a:ext cx="0" cy="1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2" name="Line 20"/>
              <p:cNvSpPr>
                <a:spLocks noChangeShapeType="1"/>
              </p:cNvSpPr>
              <p:nvPr/>
            </p:nvSpPr>
            <p:spPr bwMode="auto">
              <a:xfrm flipV="1">
                <a:off x="3312" y="1584"/>
                <a:ext cx="0" cy="10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3" name="Line 21"/>
              <p:cNvSpPr>
                <a:spLocks noChangeShapeType="1"/>
              </p:cNvSpPr>
              <p:nvPr/>
            </p:nvSpPr>
            <p:spPr bwMode="auto">
              <a:xfrm flipV="1">
                <a:off x="2208" y="1584"/>
                <a:ext cx="0" cy="10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4" name="Line 22"/>
              <p:cNvSpPr>
                <a:spLocks noChangeShapeType="1"/>
              </p:cNvSpPr>
              <p:nvPr/>
            </p:nvSpPr>
            <p:spPr bwMode="auto">
              <a:xfrm>
                <a:off x="2112" y="1488"/>
                <a:ext cx="129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5" name="Line 23"/>
              <p:cNvSpPr>
                <a:spLocks noChangeShapeType="1"/>
              </p:cNvSpPr>
              <p:nvPr/>
            </p:nvSpPr>
            <p:spPr bwMode="auto">
              <a:xfrm>
                <a:off x="2208" y="1584"/>
                <a:ext cx="110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0484" name="Group 30"/>
          <p:cNvGrpSpPr/>
          <p:nvPr/>
        </p:nvGrpSpPr>
        <p:grpSpPr bwMode="auto">
          <a:xfrm>
            <a:off x="685800" y="4495800"/>
            <a:ext cx="3581400" cy="609600"/>
            <a:chOff x="432" y="2832"/>
            <a:chExt cx="2256" cy="384"/>
          </a:xfrm>
        </p:grpSpPr>
        <p:sp>
          <p:nvSpPr>
            <p:cNvPr id="20504" name="Rectangle 31"/>
            <p:cNvSpPr>
              <a:spLocks noChangeArrowheads="1"/>
            </p:cNvSpPr>
            <p:nvPr/>
          </p:nvSpPr>
          <p:spPr bwMode="auto">
            <a:xfrm>
              <a:off x="432" y="2928"/>
              <a:ext cx="2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Copper sulphate solution</a:t>
              </a:r>
              <a:endParaRPr lang="en-GB" altLang="zh-CN" b="1">
                <a:solidFill>
                  <a:srgbClr val="000000"/>
                </a:solidFill>
                <a:latin typeface="Times New Roman" panose="02020603050405020304" pitchFamily="18" charset="0"/>
              </a:endParaRPr>
            </a:p>
          </p:txBody>
        </p:sp>
        <p:sp>
          <p:nvSpPr>
            <p:cNvPr id="20505" name="Line 32"/>
            <p:cNvSpPr>
              <a:spLocks noChangeShapeType="1"/>
            </p:cNvSpPr>
            <p:nvPr/>
          </p:nvSpPr>
          <p:spPr bwMode="auto">
            <a:xfrm flipV="1">
              <a:off x="1152" y="2832"/>
              <a:ext cx="432"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485" name="Group 33"/>
          <p:cNvGrpSpPr/>
          <p:nvPr/>
        </p:nvGrpSpPr>
        <p:grpSpPr bwMode="auto">
          <a:xfrm>
            <a:off x="5029200" y="4495800"/>
            <a:ext cx="3124200" cy="609600"/>
            <a:chOff x="3168" y="2832"/>
            <a:chExt cx="1968" cy="384"/>
          </a:xfrm>
        </p:grpSpPr>
        <p:sp>
          <p:nvSpPr>
            <p:cNvPr id="20502" name="Rectangle 34"/>
            <p:cNvSpPr>
              <a:spLocks noChangeArrowheads="1"/>
            </p:cNvSpPr>
            <p:nvPr/>
          </p:nvSpPr>
          <p:spPr bwMode="auto">
            <a:xfrm>
              <a:off x="3168" y="2928"/>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Zinc chloride solution</a:t>
              </a:r>
              <a:endParaRPr lang="en-GB" altLang="zh-CN" b="1">
                <a:solidFill>
                  <a:srgbClr val="000000"/>
                </a:solidFill>
                <a:latin typeface="Times New Roman" panose="02020603050405020304" pitchFamily="18" charset="0"/>
              </a:endParaRPr>
            </a:p>
          </p:txBody>
        </p:sp>
        <p:sp>
          <p:nvSpPr>
            <p:cNvPr id="20503" name="Line 35"/>
            <p:cNvSpPr>
              <a:spLocks noChangeShapeType="1"/>
            </p:cNvSpPr>
            <p:nvPr/>
          </p:nvSpPr>
          <p:spPr bwMode="auto">
            <a:xfrm flipV="1">
              <a:off x="3840" y="2832"/>
              <a:ext cx="384"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494" name="Rectangle 38"/>
          <p:cNvSpPr>
            <a:spLocks noChangeArrowheads="1"/>
          </p:cNvSpPr>
          <p:nvPr/>
        </p:nvSpPr>
        <p:spPr bwMode="auto">
          <a:xfrm>
            <a:off x="0" y="5062218"/>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20000"/>
              </a:spcBef>
            </a:pPr>
            <a:r>
              <a:rPr lang="en-GB" altLang="zh-CN" sz="2800" b="1" dirty="0">
                <a:solidFill>
                  <a:srgbClr val="ED181E"/>
                </a:solidFill>
                <a:latin typeface="Times New Roman" panose="02020603050405020304" pitchFamily="18" charset="0"/>
              </a:rPr>
              <a:t>	Ions</a:t>
            </a:r>
            <a:r>
              <a:rPr lang="en-GB" altLang="zh-CN" sz="2800" b="1" dirty="0">
                <a:latin typeface="Times New Roman" panose="02020603050405020304" pitchFamily="18" charset="0"/>
              </a:rPr>
              <a:t> flow through</a:t>
            </a:r>
            <a:r>
              <a:rPr lang="en-GB" altLang="zh-CN" sz="2800" b="1" dirty="0">
                <a:solidFill>
                  <a:srgbClr val="000000"/>
                </a:solidFill>
                <a:latin typeface="Times New Roman" panose="02020603050405020304" pitchFamily="18" charset="0"/>
              </a:rPr>
              <a:t> </a:t>
            </a:r>
            <a:r>
              <a:rPr lang="en-GB" altLang="zh-CN" sz="2800" b="1" dirty="0">
                <a:solidFill>
                  <a:srgbClr val="ED181E"/>
                </a:solidFill>
                <a:latin typeface="Times New Roman" panose="02020603050405020304" pitchFamily="18" charset="0"/>
              </a:rPr>
              <a:t>solutions</a:t>
            </a:r>
            <a:r>
              <a:rPr lang="en-GB" altLang="zh-CN" sz="2800" b="1" dirty="0">
                <a:solidFill>
                  <a:srgbClr val="000000"/>
                </a:solidFill>
                <a:latin typeface="Times New Roman" panose="02020603050405020304" pitchFamily="18" charset="0"/>
              </a:rPr>
              <a:t> and </a:t>
            </a:r>
            <a:r>
              <a:rPr lang="en-GB" altLang="zh-CN" sz="2800" dirty="0">
                <a:solidFill>
                  <a:srgbClr val="ED181E"/>
                </a:solidFill>
                <a:latin typeface="Times New Roman" panose="02020603050405020304" pitchFamily="18" charset="0"/>
              </a:rPr>
              <a:t>through the salt bridge</a:t>
            </a:r>
            <a:r>
              <a:rPr lang="en-GB" altLang="zh-CN" sz="2800" dirty="0">
                <a:solidFill>
                  <a:srgbClr val="000000"/>
                </a:solidFill>
                <a:latin typeface="Times New Roman" panose="02020603050405020304" pitchFamily="18" charset="0"/>
              </a:rPr>
              <a:t>.</a:t>
            </a:r>
            <a:endParaRPr lang="en-GB" altLang="zh-CN" sz="2800" dirty="0">
              <a:solidFill>
                <a:srgbClr val="000000"/>
              </a:solidFill>
              <a:latin typeface="Times New Roman" panose="02020603050405020304" pitchFamily="18" charset="0"/>
            </a:endParaRPr>
          </a:p>
          <a:p>
            <a:pPr eaLnBrk="1" hangingPunct="1">
              <a:spcBef>
                <a:spcPct val="20000"/>
              </a:spcBef>
            </a:pPr>
            <a:endParaRPr lang="en-GB" altLang="zh-CN" sz="2800" b="1" dirty="0">
              <a:solidFill>
                <a:srgbClr val="000000"/>
              </a:solidFill>
              <a:latin typeface="Times New Roman" panose="02020603050405020304" pitchFamily="18" charset="0"/>
            </a:endParaRPr>
          </a:p>
        </p:txBody>
      </p:sp>
      <p:sp>
        <p:nvSpPr>
          <p:cNvPr id="19495" name="Rectangle 39"/>
          <p:cNvSpPr>
            <a:spLocks noChangeArrowheads="1"/>
          </p:cNvSpPr>
          <p:nvPr/>
        </p:nvSpPr>
        <p:spPr bwMode="auto">
          <a:xfrm>
            <a:off x="3563938" y="2057400"/>
            <a:ext cx="1752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Salt Bridge</a:t>
            </a:r>
            <a:endParaRPr lang="en-GB" altLang="zh-CN" b="1">
              <a:solidFill>
                <a:srgbClr val="000000"/>
              </a:solidFill>
              <a:latin typeface="Times New Roman" panose="02020603050405020304" pitchFamily="18" charset="0"/>
            </a:endParaRPr>
          </a:p>
        </p:txBody>
      </p:sp>
      <p:grpSp>
        <p:nvGrpSpPr>
          <p:cNvPr id="20489" name="Group 40"/>
          <p:cNvGrpSpPr/>
          <p:nvPr/>
        </p:nvGrpSpPr>
        <p:grpSpPr bwMode="auto">
          <a:xfrm>
            <a:off x="2743200" y="1219200"/>
            <a:ext cx="609600" cy="533400"/>
            <a:chOff x="1728" y="768"/>
            <a:chExt cx="384" cy="336"/>
          </a:xfrm>
        </p:grpSpPr>
        <p:sp>
          <p:nvSpPr>
            <p:cNvPr id="20500" name="Line 41"/>
            <p:cNvSpPr>
              <a:spLocks noChangeShapeType="1"/>
            </p:cNvSpPr>
            <p:nvPr/>
          </p:nvSpPr>
          <p:spPr bwMode="auto">
            <a:xfrm flipH="1">
              <a:off x="1728" y="960"/>
              <a:ext cx="384" cy="144"/>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1" name="Rectangle 42"/>
            <p:cNvSpPr>
              <a:spLocks noChangeArrowheads="1"/>
            </p:cNvSpPr>
            <p:nvPr/>
          </p:nvSpPr>
          <p:spPr bwMode="auto">
            <a:xfrm>
              <a:off x="1776" y="768"/>
              <a:ext cx="2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e</a:t>
              </a:r>
              <a:r>
                <a:rPr lang="en-GB" altLang="zh-CN" b="1" baseline="30000">
                  <a:solidFill>
                    <a:srgbClr val="ED181E"/>
                  </a:solidFill>
                  <a:latin typeface="Times New Roman" panose="02020603050405020304" pitchFamily="18" charset="0"/>
                </a:rPr>
                <a:t>-</a:t>
              </a:r>
              <a:endParaRPr lang="en-GB" altLang="zh-CN" b="1">
                <a:solidFill>
                  <a:srgbClr val="000000"/>
                </a:solidFill>
                <a:latin typeface="Times New Roman" panose="02020603050405020304" pitchFamily="18" charset="0"/>
              </a:endParaRPr>
            </a:p>
          </p:txBody>
        </p:sp>
      </p:grpSp>
      <p:grpSp>
        <p:nvGrpSpPr>
          <p:cNvPr id="20490" name="Group 43"/>
          <p:cNvGrpSpPr/>
          <p:nvPr/>
        </p:nvGrpSpPr>
        <p:grpSpPr bwMode="auto">
          <a:xfrm>
            <a:off x="5562600" y="1371600"/>
            <a:ext cx="762000" cy="457200"/>
            <a:chOff x="3504" y="864"/>
            <a:chExt cx="480" cy="288"/>
          </a:xfrm>
        </p:grpSpPr>
        <p:sp>
          <p:nvSpPr>
            <p:cNvPr id="20498" name="Line 44"/>
            <p:cNvSpPr>
              <a:spLocks noChangeShapeType="1"/>
            </p:cNvSpPr>
            <p:nvPr/>
          </p:nvSpPr>
          <p:spPr bwMode="auto">
            <a:xfrm flipH="1" flipV="1">
              <a:off x="3504" y="1008"/>
              <a:ext cx="384" cy="144"/>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9" name="Rectangle 45"/>
            <p:cNvSpPr>
              <a:spLocks noChangeArrowheads="1"/>
            </p:cNvSpPr>
            <p:nvPr/>
          </p:nvSpPr>
          <p:spPr bwMode="auto">
            <a:xfrm>
              <a:off x="3696" y="864"/>
              <a:ext cx="2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e</a:t>
              </a:r>
              <a:r>
                <a:rPr lang="en-GB" altLang="zh-CN" b="1" baseline="30000">
                  <a:solidFill>
                    <a:srgbClr val="ED181E"/>
                  </a:solidFill>
                  <a:latin typeface="Times New Roman" panose="02020603050405020304" pitchFamily="18" charset="0"/>
                </a:rPr>
                <a:t>-</a:t>
              </a:r>
              <a:endParaRPr lang="en-GB" altLang="zh-CN" b="1">
                <a:solidFill>
                  <a:srgbClr val="000000"/>
                </a:solidFill>
                <a:latin typeface="Times New Roman" panose="02020603050405020304" pitchFamily="18" charset="0"/>
              </a:endParaRPr>
            </a:p>
          </p:txBody>
        </p:sp>
      </p:grpSp>
      <p:sp>
        <p:nvSpPr>
          <p:cNvPr id="19502" name="Rectangle 46"/>
          <p:cNvSpPr>
            <a:spLocks noChangeArrowheads="1"/>
          </p:cNvSpPr>
          <p:nvPr/>
        </p:nvSpPr>
        <p:spPr bwMode="auto">
          <a:xfrm>
            <a:off x="-52387" y="5638799"/>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sz="2800" b="1" dirty="0">
                <a:solidFill>
                  <a:srgbClr val="000000"/>
                </a:solidFill>
                <a:latin typeface="Times New Roman" panose="02020603050405020304" pitchFamily="18" charset="0"/>
              </a:rPr>
              <a:t>	</a:t>
            </a:r>
            <a:r>
              <a:rPr lang="en-GB" altLang="zh-CN" sz="2800" b="1" dirty="0">
                <a:solidFill>
                  <a:srgbClr val="6C18B0"/>
                </a:solidFill>
                <a:latin typeface="Times New Roman" panose="02020603050405020304" pitchFamily="18" charset="0"/>
              </a:rPr>
              <a:t>The movement of ions through the salt bridge completes the circuit.</a:t>
            </a:r>
            <a:endParaRPr lang="en-GB" altLang="zh-CN" sz="2800" b="1" dirty="0">
              <a:solidFill>
                <a:srgbClr val="000000"/>
              </a:solidFill>
              <a:latin typeface="Times New Roman" panose="02020603050405020304" pitchFamily="18" charset="0"/>
            </a:endParaRPr>
          </a:p>
        </p:txBody>
      </p:sp>
      <p:grpSp>
        <p:nvGrpSpPr>
          <p:cNvPr id="46" name="Group 44"/>
          <p:cNvGrpSpPr/>
          <p:nvPr/>
        </p:nvGrpSpPr>
        <p:grpSpPr bwMode="auto">
          <a:xfrm>
            <a:off x="61913" y="1752600"/>
            <a:ext cx="2133600" cy="914400"/>
            <a:chOff x="336" y="1104"/>
            <a:chExt cx="1008" cy="576"/>
          </a:xfrm>
        </p:grpSpPr>
        <p:sp>
          <p:nvSpPr>
            <p:cNvPr id="20496" name="Rectangle 39"/>
            <p:cNvSpPr>
              <a:spLocks noChangeArrowheads="1"/>
            </p:cNvSpPr>
            <p:nvPr/>
          </p:nvSpPr>
          <p:spPr bwMode="auto">
            <a:xfrm>
              <a:off x="336" y="110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Copper</a:t>
              </a:r>
              <a:endParaRPr lang="en-GB" altLang="zh-CN" b="1">
                <a:solidFill>
                  <a:srgbClr val="ED181E"/>
                </a:solidFill>
                <a:latin typeface="Times New Roman" panose="02020603050405020304" pitchFamily="18" charset="0"/>
              </a:endParaRPr>
            </a:p>
            <a:p>
              <a:pPr eaLnBrk="1" hangingPunct="1">
                <a:spcBef>
                  <a:spcPct val="20000"/>
                </a:spcBef>
              </a:pPr>
              <a:r>
                <a:rPr lang="en-GB" altLang="zh-CN" b="1">
                  <a:solidFill>
                    <a:srgbClr val="ED181E"/>
                  </a:solidFill>
                  <a:latin typeface="Times New Roman" panose="02020603050405020304" pitchFamily="18" charset="0"/>
                </a:rPr>
                <a:t>(Cathode)</a:t>
              </a:r>
              <a:endParaRPr lang="en-GB" altLang="zh-CN" b="1">
                <a:solidFill>
                  <a:srgbClr val="000000"/>
                </a:solidFill>
                <a:latin typeface="Times New Roman" panose="02020603050405020304" pitchFamily="18" charset="0"/>
              </a:endParaRPr>
            </a:p>
          </p:txBody>
        </p:sp>
        <p:sp>
          <p:nvSpPr>
            <p:cNvPr id="20497" name="Line 43"/>
            <p:cNvSpPr>
              <a:spLocks noChangeShapeType="1"/>
            </p:cNvSpPr>
            <p:nvPr/>
          </p:nvSpPr>
          <p:spPr bwMode="auto">
            <a:xfrm>
              <a:off x="864" y="1344"/>
              <a:ext cx="480" cy="3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9" name="Group 46"/>
          <p:cNvGrpSpPr/>
          <p:nvPr/>
        </p:nvGrpSpPr>
        <p:grpSpPr bwMode="auto">
          <a:xfrm>
            <a:off x="6629400" y="1828800"/>
            <a:ext cx="1974850" cy="914400"/>
            <a:chOff x="4176" y="1152"/>
            <a:chExt cx="960" cy="576"/>
          </a:xfrm>
        </p:grpSpPr>
        <p:sp>
          <p:nvSpPr>
            <p:cNvPr id="20494" name="Rectangle 41"/>
            <p:cNvSpPr>
              <a:spLocks noChangeArrowheads="1"/>
            </p:cNvSpPr>
            <p:nvPr/>
          </p:nvSpPr>
          <p:spPr bwMode="auto">
            <a:xfrm>
              <a:off x="4560" y="1152"/>
              <a:ext cx="5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pPr>
              <a:r>
                <a:rPr lang="en-GB" altLang="zh-CN" b="1">
                  <a:solidFill>
                    <a:srgbClr val="ED181E"/>
                  </a:solidFill>
                  <a:latin typeface="Times New Roman" panose="02020603050405020304" pitchFamily="18" charset="0"/>
                </a:rPr>
                <a:t>Zinc</a:t>
              </a:r>
              <a:endParaRPr lang="en-GB" altLang="zh-CN" b="1">
                <a:solidFill>
                  <a:srgbClr val="ED181E"/>
                </a:solidFill>
                <a:latin typeface="Times New Roman" panose="02020603050405020304" pitchFamily="18" charset="0"/>
              </a:endParaRPr>
            </a:p>
            <a:p>
              <a:pPr eaLnBrk="1" hangingPunct="1">
                <a:spcBef>
                  <a:spcPct val="20000"/>
                </a:spcBef>
              </a:pPr>
              <a:r>
                <a:rPr lang="en-GB" altLang="zh-CN" b="1">
                  <a:solidFill>
                    <a:srgbClr val="ED181E"/>
                  </a:solidFill>
                  <a:latin typeface="Times New Roman" panose="02020603050405020304" pitchFamily="18" charset="0"/>
                </a:rPr>
                <a:t>(Anode)</a:t>
              </a:r>
              <a:endParaRPr lang="en-GB" altLang="zh-CN" b="1">
                <a:solidFill>
                  <a:srgbClr val="000000"/>
                </a:solidFill>
                <a:latin typeface="Times New Roman" panose="02020603050405020304" pitchFamily="18" charset="0"/>
              </a:endParaRPr>
            </a:p>
          </p:txBody>
        </p:sp>
        <p:sp>
          <p:nvSpPr>
            <p:cNvPr id="20495" name="Line 45"/>
            <p:cNvSpPr>
              <a:spLocks noChangeShapeType="1"/>
            </p:cNvSpPr>
            <p:nvPr/>
          </p:nvSpPr>
          <p:spPr bwMode="auto">
            <a:xfrm flipH="1">
              <a:off x="4176" y="1392"/>
              <a:ext cx="528" cy="3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animEffect transition="in" filter="dissolve">
                                      <p:cBhvr>
                                        <p:cTn id="7" dur="500"/>
                                        <p:tgtEl>
                                          <p:spTgt spid="194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9495"/>
                                        </p:tgtEl>
                                        <p:attrNameLst>
                                          <p:attrName>style.visibility</p:attrName>
                                        </p:attrNameLst>
                                      </p:cBhvr>
                                      <p:to>
                                        <p:strVal val="visible"/>
                                      </p:to>
                                    </p:set>
                                    <p:anim calcmode="lin" valueType="num">
                                      <p:cBhvr>
                                        <p:cTn id="12" dur="500" fill="hold"/>
                                        <p:tgtEl>
                                          <p:spTgt spid="19495"/>
                                        </p:tgtEl>
                                        <p:attrNameLst>
                                          <p:attrName>ppt_w</p:attrName>
                                        </p:attrNameLst>
                                      </p:cBhvr>
                                      <p:tavLst>
                                        <p:tav tm="0">
                                          <p:val>
                                            <p:fltVal val="0"/>
                                          </p:val>
                                        </p:tav>
                                        <p:tav tm="100000">
                                          <p:val>
                                            <p:strVal val="#ppt_w"/>
                                          </p:val>
                                        </p:tav>
                                      </p:tavLst>
                                    </p:anim>
                                    <p:anim calcmode="lin" valueType="num">
                                      <p:cBhvr>
                                        <p:cTn id="13" dur="500" fill="hold"/>
                                        <p:tgtEl>
                                          <p:spTgt spid="1949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9494"/>
                                        </p:tgtEl>
                                        <p:attrNameLst>
                                          <p:attrName>style.visibility</p:attrName>
                                        </p:attrNameLst>
                                      </p:cBhvr>
                                      <p:to>
                                        <p:strVal val="visible"/>
                                      </p:to>
                                    </p:set>
                                    <p:animEffect transition="in" filter="dissolve">
                                      <p:cBhvr>
                                        <p:cTn id="18" dur="500"/>
                                        <p:tgtEl>
                                          <p:spTgt spid="1949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502"/>
                                        </p:tgtEl>
                                        <p:attrNameLst>
                                          <p:attrName>style.visibility</p:attrName>
                                        </p:attrNameLst>
                                      </p:cBhvr>
                                      <p:to>
                                        <p:strVal val="visible"/>
                                      </p:to>
                                    </p:set>
                                    <p:animEffect transition="in" filter="dissolve">
                                      <p:cBhvr>
                                        <p:cTn id="23" dur="500"/>
                                        <p:tgtEl>
                                          <p:spTgt spid="1950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fill="hold"/>
                                        <p:tgtEl>
                                          <p:spTgt spid="46"/>
                                        </p:tgtEl>
                                        <p:attrNameLst>
                                          <p:attrName>ppt_x</p:attrName>
                                        </p:attrNameLst>
                                      </p:cBhvr>
                                      <p:tavLst>
                                        <p:tav tm="0">
                                          <p:val>
                                            <p:strVal val="0-#ppt_w/2"/>
                                          </p:val>
                                        </p:tav>
                                        <p:tav tm="100000">
                                          <p:val>
                                            <p:strVal val="#ppt_x"/>
                                          </p:val>
                                        </p:tav>
                                      </p:tavLst>
                                    </p:anim>
                                    <p:anim calcmode="lin" valueType="num">
                                      <p:cBhvr additive="base">
                                        <p:cTn id="29"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fill="hold"/>
                                        <p:tgtEl>
                                          <p:spTgt spid="49"/>
                                        </p:tgtEl>
                                        <p:attrNameLst>
                                          <p:attrName>ppt_x</p:attrName>
                                        </p:attrNameLst>
                                      </p:cBhvr>
                                      <p:tavLst>
                                        <p:tav tm="0">
                                          <p:val>
                                            <p:strVal val="1+#ppt_w/2"/>
                                          </p:val>
                                        </p:tav>
                                        <p:tav tm="100000">
                                          <p:val>
                                            <p:strVal val="#ppt_x"/>
                                          </p:val>
                                        </p:tav>
                                      </p:tavLst>
                                    </p:anim>
                                    <p:anim calcmode="lin" valueType="num">
                                      <p:cBhvr additive="base">
                                        <p:cTn id="35"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utoUpdateAnimBg="0" build="p"/>
      <p:bldP spid="19494" grpId="0" autoUpdateAnimBg="0"/>
      <p:bldP spid="19495" grpId="0" autoUpdateAnimBg="0"/>
      <p:bldP spid="1950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060575"/>
            <a:ext cx="8229600" cy="4264025"/>
          </a:xfrm>
        </p:spPr>
        <p:txBody>
          <a:bodyPr/>
          <a:lstStyle/>
          <a:p>
            <a:pPr eaLnBrk="1" hangingPunct="1"/>
            <a:r>
              <a:rPr lang="en-US" altLang="zh-CN">
                <a:latin typeface="Times New Roman" panose="02020603050405020304" pitchFamily="18" charset="0"/>
                <a:cs typeface="Times New Roman" panose="02020603050405020304" pitchFamily="18" charset="0"/>
              </a:rPr>
              <a:t>Zn + 2 HCl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ZnCl</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 H</a:t>
            </a:r>
            <a:r>
              <a:rPr lang="en-US" altLang="zh-CN" baseline="-25000">
                <a:latin typeface="Times New Roman" panose="02020603050405020304" pitchFamily="18" charset="0"/>
                <a:cs typeface="Times New Roman" panose="02020603050405020304" pitchFamily="18" charset="0"/>
              </a:rPr>
              <a:t>2</a:t>
            </a:r>
            <a:endParaRPr lang="en-US" altLang="zh-CN" baseline="-25000">
              <a:latin typeface="Times New Roman" panose="02020603050405020304" pitchFamily="18" charset="0"/>
              <a:cs typeface="Times New Roman" panose="02020603050405020304" pitchFamily="18" charset="0"/>
            </a:endParaRPr>
          </a:p>
          <a:p>
            <a:pPr eaLnBrk="1" hangingPunct="1"/>
            <a:endParaRPr lang="en-US" altLang="zh-CN">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2 Na + Cl</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2 NaCl</a:t>
            </a:r>
            <a:endParaRPr lang="en-US" altLang="zh-CN">
              <a:latin typeface="Times New Roman" panose="02020603050405020304" pitchFamily="18" charset="0"/>
              <a:cs typeface="Times New Roman" panose="02020603050405020304" pitchFamily="18" charset="0"/>
            </a:endParaRPr>
          </a:p>
          <a:p>
            <a:pPr eaLnBrk="1" hangingPunct="1"/>
            <a:endParaRPr lang="en-US" altLang="zh-CN">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Cu + 4 HNO</a:t>
            </a:r>
            <a:r>
              <a:rPr lang="en-US" altLang="zh-CN" baseline="-25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Cu(NO</a:t>
            </a:r>
            <a:r>
              <a:rPr lang="en-US" altLang="zh-CN" baseline="-25000">
                <a:latin typeface="Times New Roman" panose="02020603050405020304" pitchFamily="18" charset="0"/>
                <a:cs typeface="Times New Roman" panose="02020603050405020304" pitchFamily="18" charset="0"/>
              </a:rPr>
              <a:t>3</a:t>
            </a:r>
            <a:r>
              <a:rPr lang="en-US" altLang="zh-CN">
                <a:latin typeface="Times New Roman" panose="02020603050405020304" pitchFamily="18" charset="0"/>
                <a:cs typeface="Times New Roman" panose="02020603050405020304" pitchFamily="18" charset="0"/>
              </a:rPr>
              <a:t>)</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+ 2 NO</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 + 2 H</a:t>
            </a:r>
            <a:r>
              <a:rPr lang="en-US" altLang="zh-CN" baseline="-25000">
                <a:latin typeface="Times New Roman" panose="02020603050405020304" pitchFamily="18" charset="0"/>
                <a:cs typeface="Times New Roman" panose="02020603050405020304" pitchFamily="18" charset="0"/>
              </a:rPr>
              <a:t>2</a:t>
            </a:r>
            <a:r>
              <a:rPr lang="en-US" altLang="zh-CN">
                <a:latin typeface="Times New Roman" panose="02020603050405020304" pitchFamily="18" charset="0"/>
                <a:cs typeface="Times New Roman" panose="02020603050405020304" pitchFamily="18" charset="0"/>
              </a:rPr>
              <a:t>O</a:t>
            </a:r>
            <a:endParaRPr lang="en-US" altLang="zh-CN">
              <a:latin typeface="Times New Roman" panose="02020603050405020304" pitchFamily="18" charset="0"/>
              <a:cs typeface="Times New Roman" panose="02020603050405020304" pitchFamily="18" charset="0"/>
            </a:endParaRPr>
          </a:p>
          <a:p>
            <a:pPr eaLnBrk="1" hangingPunct="1"/>
            <a:endParaRPr lang="en-US" altLang="zh-CN">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If so, then which are the reductants and which are the oxidants? How do you know that?</a:t>
            </a:r>
            <a:endParaRPr lang="zh-CN" altLang="en-US">
              <a:latin typeface="Times New Roman" panose="02020603050405020304" pitchFamily="18" charset="0"/>
              <a:cs typeface="Times New Roman" panose="02020603050405020304" pitchFamily="18" charset="0"/>
            </a:endParaRPr>
          </a:p>
        </p:txBody>
      </p:sp>
      <p:sp>
        <p:nvSpPr>
          <p:cNvPr id="4" name="标题 3"/>
          <p:cNvSpPr>
            <a:spLocks noGrp="1"/>
          </p:cNvSpPr>
          <p:nvPr>
            <p:ph type="title"/>
          </p:nvPr>
        </p:nvSpPr>
        <p:spPr>
          <a:xfrm>
            <a:off x="457200" y="620713"/>
            <a:ext cx="8229600" cy="1143000"/>
          </a:xfrm>
        </p:spPr>
        <p:txBody>
          <a:bodyPr/>
          <a:lstStyle/>
          <a:p>
            <a:pPr eaLnBrk="1" hangingPunct="1"/>
            <a:r>
              <a:rPr lang="en-US" altLang="zh-CN" sz="3600" dirty="0"/>
              <a:t>What about these reactions?</a:t>
            </a:r>
            <a:br>
              <a:rPr lang="en-US" altLang="zh-CN" sz="3600" dirty="0"/>
            </a:br>
            <a:r>
              <a:rPr lang="en-US" altLang="zh-CN" sz="3600" dirty="0"/>
              <a:t>Are they also redox reactions?</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457200" y="548680"/>
            <a:ext cx="8229600" cy="779934"/>
          </a:xfrm>
        </p:spPr>
        <p:txBody>
          <a:bodyPr/>
          <a:lstStyle/>
          <a:p>
            <a:r>
              <a:rPr lang="en-US" altLang="zh-CN" dirty="0"/>
              <a:t>The electrodes in Primary cell</a:t>
            </a:r>
            <a:endParaRPr lang="zh-CN" altLang="en-US" dirty="0"/>
          </a:p>
        </p:txBody>
      </p:sp>
      <p:sp>
        <p:nvSpPr>
          <p:cNvPr id="3" name="内容占位符 2"/>
          <p:cNvSpPr>
            <a:spLocks noGrp="1"/>
          </p:cNvSpPr>
          <p:nvPr>
            <p:ph idx="1"/>
          </p:nvPr>
        </p:nvSpPr>
        <p:spPr>
          <a:xfrm>
            <a:off x="471954" y="1556792"/>
            <a:ext cx="8229600" cy="4589462"/>
          </a:xfrm>
        </p:spPr>
        <p:txBody>
          <a:bodyPr/>
          <a:lstStyle/>
          <a:p>
            <a:pPr>
              <a:defRPr/>
            </a:pPr>
            <a:r>
              <a:rPr lang="en-US" altLang="zh-CN" dirty="0"/>
              <a:t>The electrode that provides electrons is called </a:t>
            </a:r>
            <a:r>
              <a:rPr lang="en-US" altLang="zh-CN" b="1" dirty="0">
                <a:solidFill>
                  <a:srgbClr val="FF0000"/>
                </a:solidFill>
              </a:rPr>
              <a:t>negative electrode (-)</a:t>
            </a:r>
            <a:r>
              <a:rPr lang="en-US" altLang="zh-CN" dirty="0"/>
              <a:t>.</a:t>
            </a:r>
            <a:endParaRPr lang="en-US" altLang="zh-CN" dirty="0"/>
          </a:p>
          <a:p>
            <a:pPr>
              <a:defRPr/>
            </a:pPr>
            <a:r>
              <a:rPr lang="en-US" altLang="zh-CN" dirty="0"/>
              <a:t>The electrode that gains electrons is called </a:t>
            </a:r>
            <a:r>
              <a:rPr lang="en-US" altLang="zh-CN" b="1" dirty="0">
                <a:solidFill>
                  <a:srgbClr val="1822CD"/>
                </a:solidFill>
              </a:rPr>
              <a:t>positive electrode (+)</a:t>
            </a:r>
            <a:r>
              <a:rPr lang="en-US" altLang="zh-CN" dirty="0"/>
              <a:t>. </a:t>
            </a:r>
            <a:endParaRPr lang="en-US" altLang="zh-CN" dirty="0"/>
          </a:p>
          <a:p>
            <a:pPr marL="285750" indent="-285750">
              <a:buFont typeface="Arial" panose="020B0604020202020204"/>
              <a:buChar char="•"/>
              <a:defRPr/>
            </a:pPr>
            <a:r>
              <a:rPr lang="en-US" altLang="zh-CN" dirty="0"/>
              <a:t>The electrode at which </a:t>
            </a:r>
            <a:r>
              <a:rPr lang="en-US" altLang="zh-CN" b="1" dirty="0">
                <a:solidFill>
                  <a:srgbClr val="FF6600"/>
                </a:solidFill>
              </a:rPr>
              <a:t>O</a:t>
            </a:r>
            <a:r>
              <a:rPr lang="en-US" altLang="zh-CN" b="1" dirty="0">
                <a:solidFill>
                  <a:srgbClr val="008000"/>
                </a:solidFill>
              </a:rPr>
              <a:t>xidation (loss of electrons)</a:t>
            </a:r>
            <a:r>
              <a:rPr lang="en-US" altLang="zh-CN" dirty="0"/>
              <a:t> takes places is the </a:t>
            </a:r>
            <a:r>
              <a:rPr lang="en-US" altLang="zh-CN" b="1" dirty="0">
                <a:solidFill>
                  <a:srgbClr val="FF6600"/>
                </a:solidFill>
              </a:rPr>
              <a:t>A</a:t>
            </a:r>
            <a:r>
              <a:rPr lang="en-US" altLang="zh-CN" b="1" dirty="0">
                <a:solidFill>
                  <a:srgbClr val="008000"/>
                </a:solidFill>
              </a:rPr>
              <a:t>node</a:t>
            </a:r>
            <a:r>
              <a:rPr lang="en-US" altLang="zh-CN" dirty="0"/>
              <a:t>; (O,A, vowels)</a:t>
            </a:r>
            <a:endParaRPr lang="en-US" altLang="zh-CN" dirty="0"/>
          </a:p>
          <a:p>
            <a:pPr marL="285750" indent="-285750">
              <a:buFont typeface="Arial" panose="020B0604020202020204"/>
              <a:buChar char="•"/>
              <a:defRPr/>
            </a:pPr>
            <a:r>
              <a:rPr lang="en-US" altLang="zh-CN" dirty="0"/>
              <a:t>And the electrode at which </a:t>
            </a:r>
            <a:r>
              <a:rPr lang="en-US" altLang="zh-CN" b="1" dirty="0">
                <a:solidFill>
                  <a:srgbClr val="008000"/>
                </a:solidFill>
              </a:rPr>
              <a:t>R</a:t>
            </a:r>
            <a:r>
              <a:rPr lang="en-US" altLang="zh-CN" b="1" dirty="0">
                <a:solidFill>
                  <a:srgbClr val="FF6600"/>
                </a:solidFill>
              </a:rPr>
              <a:t>eduction (gain of electrons)</a:t>
            </a:r>
            <a:r>
              <a:rPr lang="en-US" altLang="zh-CN" dirty="0"/>
              <a:t> takes place is the </a:t>
            </a:r>
            <a:r>
              <a:rPr lang="en-US" altLang="zh-CN" b="1" dirty="0">
                <a:solidFill>
                  <a:srgbClr val="008000"/>
                </a:solidFill>
              </a:rPr>
              <a:t>C</a:t>
            </a:r>
            <a:r>
              <a:rPr lang="en-US" altLang="zh-CN" b="1" dirty="0">
                <a:solidFill>
                  <a:srgbClr val="FF6600"/>
                </a:solidFill>
              </a:rPr>
              <a:t>athode</a:t>
            </a:r>
            <a:r>
              <a:rPr lang="en-US" altLang="zh-CN" dirty="0"/>
              <a:t>. (R,C, consonants)</a:t>
            </a:r>
            <a:endParaRPr lang="en-US" altLang="zh-CN" dirty="0"/>
          </a:p>
          <a:p>
            <a:pPr marL="285750" indent="-285750">
              <a:buFont typeface="Arial" panose="020B0604020202020204"/>
              <a:buChar char="•"/>
              <a:defRPr/>
            </a:pPr>
            <a:r>
              <a:rPr lang="en-US" altLang="zh-CN" dirty="0"/>
              <a:t>So in this case, Zinc is the anode (-) and copper is the cathode (+) of this voltaic cell.</a:t>
            </a:r>
            <a:endParaRPr lang="en-US" altLang="zh-C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926" y="404664"/>
            <a:ext cx="8229600" cy="851942"/>
          </a:xfrm>
        </p:spPr>
        <p:txBody>
          <a:bodyPr/>
          <a:lstStyle/>
          <a:p>
            <a:r>
              <a:rPr lang="en-GB" altLang="zh-CN" dirty="0"/>
              <a:t>External electronic circuit</a:t>
            </a:r>
            <a:endParaRPr lang="zh-CN" altLang="en-US" dirty="0"/>
          </a:p>
        </p:txBody>
      </p:sp>
      <p:sp>
        <p:nvSpPr>
          <p:cNvPr id="3" name="内容占位符 2"/>
          <p:cNvSpPr>
            <a:spLocks noGrp="1"/>
          </p:cNvSpPr>
          <p:nvPr>
            <p:ph idx="1"/>
          </p:nvPr>
        </p:nvSpPr>
        <p:spPr>
          <a:xfrm>
            <a:off x="457926" y="1556793"/>
            <a:ext cx="8229600" cy="4608512"/>
          </a:xfrm>
        </p:spPr>
        <p:txBody>
          <a:bodyPr/>
          <a:lstStyle/>
          <a:p>
            <a:r>
              <a:rPr lang="en-US" altLang="zh-CN" dirty="0"/>
              <a:t>An </a:t>
            </a:r>
            <a:r>
              <a:rPr lang="en-US" altLang="zh-CN" b="1" dirty="0">
                <a:solidFill>
                  <a:srgbClr val="FF0000"/>
                </a:solidFill>
              </a:rPr>
              <a:t>external electronic circuit</a:t>
            </a:r>
            <a:r>
              <a:rPr lang="en-US" altLang="zh-CN" dirty="0"/>
              <a:t>, connected to the metal electrode in each half-cell.</a:t>
            </a:r>
            <a:endParaRPr lang="en-US" altLang="zh-CN" dirty="0"/>
          </a:p>
          <a:p>
            <a:r>
              <a:rPr lang="en-US" altLang="zh-CN" dirty="0"/>
              <a:t>A voltmeter can also be attached to this external circuit to record the voltage generated.</a:t>
            </a:r>
            <a:endParaRPr lang="en-US" altLang="zh-CN" dirty="0"/>
          </a:p>
          <a:p>
            <a:r>
              <a:rPr lang="en-US" altLang="zh-CN" dirty="0"/>
              <a:t>Electrons will flow from the anode to the cathode through the wire.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710952"/>
          </a:xfrm>
        </p:spPr>
        <p:txBody>
          <a:bodyPr/>
          <a:lstStyle/>
          <a:p>
            <a:r>
              <a:rPr lang="en-GB" altLang="zh-CN" dirty="0"/>
              <a:t>Salt bridge</a:t>
            </a:r>
            <a:endParaRPr lang="zh-CN" altLang="en-US" dirty="0"/>
          </a:p>
        </p:txBody>
      </p:sp>
      <p:sp>
        <p:nvSpPr>
          <p:cNvPr id="3" name="内容占位符 2"/>
          <p:cNvSpPr>
            <a:spLocks noGrp="1"/>
          </p:cNvSpPr>
          <p:nvPr>
            <p:ph idx="1"/>
          </p:nvPr>
        </p:nvSpPr>
        <p:spPr>
          <a:xfrm>
            <a:off x="457200" y="1187624"/>
            <a:ext cx="8229600" cy="5409727"/>
          </a:xfrm>
        </p:spPr>
        <p:txBody>
          <a:bodyPr/>
          <a:lstStyle/>
          <a:p>
            <a:r>
              <a:rPr lang="en-US" altLang="zh-CN" sz="2400" dirty="0"/>
              <a:t>A </a:t>
            </a:r>
            <a:r>
              <a:rPr lang="en-US" altLang="zh-CN" sz="2400" b="1" dirty="0">
                <a:solidFill>
                  <a:srgbClr val="FF0000"/>
                </a:solidFill>
              </a:rPr>
              <a:t>salt bridge </a:t>
            </a:r>
            <a:r>
              <a:rPr lang="en-US" altLang="zh-CN" sz="2400" dirty="0"/>
              <a:t>completes the circuit. The salt bridge is a glass tube or strip of absorptive paper that contains an aqueous solution of ions. Movement of these ions neutralizes any build-up of charge and maintains the potential difference.</a:t>
            </a:r>
            <a:endParaRPr lang="en-US" altLang="zh-CN" sz="2400" dirty="0"/>
          </a:p>
          <a:p>
            <a:r>
              <a:rPr lang="en-US" altLang="zh-CN" sz="2400" dirty="0"/>
              <a:t>Anions move in the salt bridge from the cathode to the anode, which opposes the flow of electrons in the external circuit.</a:t>
            </a:r>
            <a:endParaRPr lang="en-US" altLang="zh-CN" sz="2400" dirty="0"/>
          </a:p>
          <a:p>
            <a:r>
              <a:rPr lang="en-US" altLang="zh-CN" sz="2400" dirty="0"/>
              <a:t>Cations move in the salt bridge from the anode to the cathode. </a:t>
            </a:r>
            <a:endParaRPr lang="en-US" altLang="zh-CN" sz="2400" dirty="0"/>
          </a:p>
          <a:p>
            <a:r>
              <a:rPr lang="en-US" altLang="zh-CN" sz="2400" dirty="0"/>
              <a:t>The solution chosen is often aqueous NaCl or K</a:t>
            </a:r>
            <a:r>
              <a:rPr lang="en-US" altLang="zh-CN" sz="2400" baseline="-25000" dirty="0"/>
              <a:t>2</a:t>
            </a:r>
            <a:r>
              <a:rPr lang="en-US" altLang="zh-CN" sz="2400" dirty="0"/>
              <a:t>SO</a:t>
            </a:r>
            <a:r>
              <a:rPr lang="en-US" altLang="zh-CN" sz="2400" baseline="-25000" dirty="0"/>
              <a:t>4</a:t>
            </a:r>
            <a:r>
              <a:rPr lang="en-US" altLang="zh-CN" sz="2400" dirty="0"/>
              <a:t> as these ions will not interfere with the reactions at the electrodes. Without a salt bridge, no voltage is generated.</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851942"/>
          </a:xfrm>
        </p:spPr>
        <p:txBody>
          <a:bodyPr/>
          <a:lstStyle/>
          <a:p>
            <a:r>
              <a:rPr lang="en-GB" altLang="zh-CN" dirty="0"/>
              <a:t>Cell diagram convention</a:t>
            </a:r>
            <a:endParaRPr lang="zh-CN" altLang="en-US" dirty="0"/>
          </a:p>
        </p:txBody>
      </p:sp>
      <p:sp>
        <p:nvSpPr>
          <p:cNvPr id="3" name="内容占位符 2"/>
          <p:cNvSpPr>
            <a:spLocks noGrp="1"/>
          </p:cNvSpPr>
          <p:nvPr>
            <p:ph idx="1"/>
          </p:nvPr>
        </p:nvSpPr>
        <p:spPr>
          <a:xfrm>
            <a:off x="143508" y="968574"/>
            <a:ext cx="8856984" cy="5212010"/>
          </a:xfrm>
        </p:spPr>
        <p:txBody>
          <a:bodyPr/>
          <a:lstStyle/>
          <a:p>
            <a:r>
              <a:rPr lang="en-US" altLang="zh-CN" sz="2400" dirty="0"/>
              <a:t>Rather than always drawing out all the components of a voltaic cell, a shorthand version known as a </a:t>
            </a:r>
            <a:r>
              <a:rPr lang="en-US" altLang="zh-CN" sz="2400" b="1" dirty="0">
                <a:solidFill>
                  <a:srgbClr val="FF0000"/>
                </a:solidFill>
              </a:rPr>
              <a:t>cell diagram convention</a:t>
            </a:r>
            <a:r>
              <a:rPr lang="en-US" altLang="zh-CN" sz="2400" dirty="0"/>
              <a:t> (or </a:t>
            </a:r>
            <a:r>
              <a:rPr lang="en-US" altLang="zh-CN" sz="2400" b="1" dirty="0">
                <a:solidFill>
                  <a:srgbClr val="FF0000"/>
                </a:solidFill>
              </a:rPr>
              <a:t>cell notation</a:t>
            </a:r>
            <a:r>
              <a:rPr lang="en-US" altLang="zh-CN" sz="2400" dirty="0"/>
              <a:t>)can be used. </a:t>
            </a:r>
            <a:endParaRPr lang="en-US" altLang="zh-CN" sz="2400" dirty="0"/>
          </a:p>
          <a:p>
            <a:r>
              <a:rPr lang="en-US" altLang="zh-CN" sz="2400" dirty="0"/>
              <a:t>This has the following features:</a:t>
            </a:r>
            <a:endParaRPr lang="en-US" altLang="zh-CN" sz="2400" dirty="0"/>
          </a:p>
          <a:p>
            <a:pPr lvl="1"/>
            <a:r>
              <a:rPr lang="en-US" altLang="zh-CN" sz="2200" dirty="0"/>
              <a:t>a single vertical line represents a phase boundary such as that between a solid electrode and an aqueous solution within a half-cell;</a:t>
            </a:r>
            <a:endParaRPr lang="en-US" altLang="zh-CN" sz="2200" dirty="0"/>
          </a:p>
          <a:p>
            <a:pPr lvl="1"/>
            <a:r>
              <a:rPr lang="en-US" altLang="zh-CN" sz="2200" dirty="0"/>
              <a:t>a double vertical line represents the salt bridge;</a:t>
            </a:r>
            <a:endParaRPr lang="en-US" altLang="zh-CN" sz="2200" dirty="0"/>
          </a:p>
          <a:p>
            <a:pPr lvl="1"/>
            <a:r>
              <a:rPr lang="en-US" altLang="zh-CN" sz="2200" dirty="0"/>
              <a:t>the aqueous solutions of each electrode are placed next to the salt bridge;</a:t>
            </a:r>
            <a:endParaRPr lang="en-US" altLang="zh-CN" sz="2200" dirty="0"/>
          </a:p>
          <a:p>
            <a:pPr lvl="1"/>
            <a:r>
              <a:rPr lang="en-US" altLang="zh-CN" sz="2200" dirty="0"/>
              <a:t>the anode is generally put on the left and the cathode on the right, so electrons flow from left to right;</a:t>
            </a:r>
            <a:endParaRPr lang="en-US" altLang="zh-CN" sz="2200" dirty="0"/>
          </a:p>
          <a:p>
            <a:pPr lvl="1"/>
            <a:r>
              <a:rPr lang="en-US" altLang="zh-CN" sz="2200" dirty="0"/>
              <a:t>spectator ions are usually omitted from the diagram;</a:t>
            </a:r>
            <a:endParaRPr lang="en-US" altLang="zh-CN" sz="2200" dirty="0"/>
          </a:p>
          <a:p>
            <a:pPr lvl="1"/>
            <a:r>
              <a:rPr lang="en-US" altLang="zh-CN" sz="2200" dirty="0"/>
              <a:t>if a half-cell includes two ions, they are separated by a comma because they are in the same phase.</a:t>
            </a:r>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23528" y="1340768"/>
            <a:ext cx="8308693" cy="440669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43940" y="188595"/>
            <a:ext cx="3796030" cy="653859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9705" y="980440"/>
            <a:ext cx="8617585" cy="450786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450" y="548640"/>
            <a:ext cx="8229600" cy="779934"/>
          </a:xfrm>
        </p:spPr>
        <p:txBody>
          <a:bodyPr/>
          <a:lstStyle/>
          <a:p>
            <a:r>
              <a:rPr lang="en-US" altLang="zh-CN" sz="4400" dirty="0"/>
              <a:t>12.3 Secondary</a:t>
            </a:r>
            <a:r>
              <a:rPr lang="en-GB" altLang="zh-CN" sz="4400" dirty="0"/>
              <a:t> cell</a:t>
            </a:r>
            <a:r>
              <a:rPr lang="en-US" altLang="en-GB" sz="4400" dirty="0"/>
              <a:t> and Fuel Cell</a:t>
            </a:r>
            <a:endParaRPr lang="en-US" altLang="en-GB" sz="4400" dirty="0"/>
          </a:p>
        </p:txBody>
      </p:sp>
      <p:pic>
        <p:nvPicPr>
          <p:cNvPr id="3" name="图片 2"/>
          <p:cNvPicPr>
            <a:picLocks noChangeAspect="1"/>
          </p:cNvPicPr>
          <p:nvPr/>
        </p:nvPicPr>
        <p:blipFill>
          <a:blip r:embed="rId1"/>
          <a:stretch>
            <a:fillRect/>
          </a:stretch>
        </p:blipFill>
        <p:spPr>
          <a:xfrm>
            <a:off x="395605" y="1700530"/>
            <a:ext cx="8447405" cy="1885950"/>
          </a:xfrm>
          <a:prstGeom prst="rect">
            <a:avLst/>
          </a:prstGeom>
        </p:spPr>
      </p:pic>
      <p:pic>
        <p:nvPicPr>
          <p:cNvPr id="4" name="图片 3"/>
          <p:cNvPicPr>
            <a:picLocks noChangeAspect="1"/>
          </p:cNvPicPr>
          <p:nvPr/>
        </p:nvPicPr>
        <p:blipFill>
          <a:blip r:embed="rId2"/>
          <a:stretch>
            <a:fillRect/>
          </a:stretch>
        </p:blipFill>
        <p:spPr>
          <a:xfrm>
            <a:off x="395605" y="3716655"/>
            <a:ext cx="8446770" cy="223774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750" y="332740"/>
            <a:ext cx="8229600" cy="793750"/>
          </a:xfrm>
        </p:spPr>
        <p:txBody>
          <a:bodyPr/>
          <a:lstStyle/>
          <a:p>
            <a:r>
              <a:rPr lang="en-US" sz="4400" dirty="0"/>
              <a:t>Secondary Cell</a:t>
            </a:r>
            <a:endParaRPr lang="en-US" sz="4400" dirty="0"/>
          </a:p>
        </p:txBody>
      </p:sp>
      <p:sp>
        <p:nvSpPr>
          <p:cNvPr id="3" name="内容占位符 2"/>
          <p:cNvSpPr>
            <a:spLocks noGrp="1"/>
          </p:cNvSpPr>
          <p:nvPr>
            <p:ph idx="1"/>
          </p:nvPr>
        </p:nvSpPr>
        <p:spPr>
          <a:xfrm>
            <a:off x="156845" y="1310640"/>
            <a:ext cx="8529955" cy="4698365"/>
          </a:xfrm>
        </p:spPr>
        <p:txBody>
          <a:bodyPr/>
          <a:lstStyle/>
          <a:p>
            <a:r>
              <a:rPr lang="en-US" altLang="zh-CN" sz="2000" dirty="0"/>
              <a:t>A battery is a series of two or more electrochemical cells, typically enclosed in a single container. In a </a:t>
            </a:r>
            <a:r>
              <a:rPr lang="en-US" altLang="zh-CN" sz="2000" b="1" dirty="0">
                <a:solidFill>
                  <a:srgbClr val="FF0000"/>
                </a:solidFill>
              </a:rPr>
              <a:t>primary electrochemical cell</a:t>
            </a:r>
            <a:r>
              <a:rPr lang="en-US" altLang="zh-CN" sz="2000" dirty="0"/>
              <a:t>, ultimately the reaction materials will be consumed, and the reaction is </a:t>
            </a:r>
            <a:r>
              <a:rPr lang="en-US" altLang="zh-CN" sz="2000" b="1" dirty="0">
                <a:solidFill>
                  <a:srgbClr val="FF0000"/>
                </a:solidFill>
              </a:rPr>
              <a:t>not reversible</a:t>
            </a:r>
            <a:r>
              <a:rPr lang="en-US" altLang="zh-CN" sz="2000" dirty="0"/>
              <a:t>. Either the anode, the electrolyte, or both, need to be replaced, or the battery will be thrown away. Typically, the </a:t>
            </a:r>
            <a:r>
              <a:rPr lang="en-US" altLang="zh-CN" sz="2000" b="1" dirty="0">
                <a:solidFill>
                  <a:srgbClr val="FF0000"/>
                </a:solidFill>
              </a:rPr>
              <a:t>anode (negative electrode) is oxidized and can no longer be used</a:t>
            </a:r>
            <a:r>
              <a:rPr lang="en-US" altLang="zh-CN" sz="2000" dirty="0"/>
              <a:t>.</a:t>
            </a:r>
            <a:endParaRPr lang="en-US" altLang="zh-CN" sz="2000" dirty="0"/>
          </a:p>
          <a:p>
            <a:r>
              <a:rPr lang="en-US" altLang="zh-CN" sz="2000" dirty="0"/>
              <a:t>The ions travelling through the solution and salt bridge can polarize the cell, which causes the chemical reaction to stop. Polarization can also cause a build-up of hydrogen bubbles on the surface of the anode. These can increase the internal resistance of the cell and reduce its electrical output. </a:t>
            </a:r>
            <a:endParaRPr lang="en-US" altLang="zh-CN" sz="2000" dirty="0"/>
          </a:p>
          <a:p>
            <a:r>
              <a:rPr lang="en-US" altLang="zh-CN" sz="2000" b="1" dirty="0">
                <a:solidFill>
                  <a:srgbClr val="FF0000"/>
                </a:solidFill>
              </a:rPr>
              <a:t>Primary cells do not operate well under high-current demands, but are suitable for low-current household devices</a:t>
            </a:r>
            <a:r>
              <a:rPr lang="en-US" altLang="zh-CN" sz="2000" dirty="0"/>
              <a:t>.</a:t>
            </a:r>
            <a:endParaRPr lang="en-US" altLang="zh-CN" sz="2000" dirty="0"/>
          </a:p>
          <a:p>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6845" y="1310640"/>
            <a:ext cx="8529955" cy="4698365"/>
          </a:xfrm>
        </p:spPr>
        <p:txBody>
          <a:bodyPr/>
          <a:lstStyle/>
          <a:p>
            <a:r>
              <a:rPr lang="en-US" altLang="zh-CN" sz="2000" dirty="0"/>
              <a:t>In a </a:t>
            </a:r>
            <a:r>
              <a:rPr lang="en-US" altLang="zh-CN" sz="2000" b="1" dirty="0">
                <a:solidFill>
                  <a:srgbClr val="FF0000"/>
                </a:solidFill>
              </a:rPr>
              <a:t>secondary cell</a:t>
            </a:r>
            <a:r>
              <a:rPr lang="en-US" altLang="zh-CN" sz="2000" dirty="0"/>
              <a:t>, or a </a:t>
            </a:r>
            <a:r>
              <a:rPr lang="en-US" altLang="zh-CN" sz="2000" b="1" dirty="0">
                <a:solidFill>
                  <a:srgbClr val="FF0000"/>
                </a:solidFill>
              </a:rPr>
              <a:t>rechargeable cell</a:t>
            </a:r>
            <a:r>
              <a:rPr lang="en-US" altLang="zh-CN" sz="2000" dirty="0"/>
              <a:t>, the chemical reactions that generate electricity </a:t>
            </a:r>
            <a:r>
              <a:rPr lang="en-US" altLang="zh-CN" sz="2000" b="1" dirty="0">
                <a:solidFill>
                  <a:srgbClr val="FF0000"/>
                </a:solidFill>
              </a:rPr>
              <a:t>can be reversed by applying an electric current</a:t>
            </a:r>
            <a:r>
              <a:rPr lang="en-US" altLang="zh-CN" sz="2000" dirty="0"/>
              <a:t> to the cell. </a:t>
            </a:r>
            <a:endParaRPr lang="en-US" altLang="zh-CN" sz="2000" dirty="0"/>
          </a:p>
          <a:p>
            <a:r>
              <a:rPr lang="en-US" altLang="zh-CN" sz="2000" b="1" dirty="0">
                <a:solidFill>
                  <a:srgbClr val="FF0000"/>
                </a:solidFill>
              </a:rPr>
              <a:t>Secondary cells can satisfy higher current demands than primary cells but have a higher rate of self-discharge</a:t>
            </a:r>
            <a:r>
              <a:rPr lang="en-US" altLang="zh-CN" sz="2000" dirty="0"/>
              <a:t>. </a:t>
            </a:r>
            <a:endParaRPr lang="en-US" altLang="zh-CN" sz="2000" dirty="0"/>
          </a:p>
          <a:p>
            <a:r>
              <a:rPr lang="en-US" altLang="zh-CN" sz="2000" dirty="0"/>
              <a:t>For example, batteries in cell phones are made of secondary cells that can be recharged using electrical energy. When you purchase a replacement battery for a phone, you need to charge it before use because it will have self-discharged during the storage and transportation.</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250"/>
            <a:ext cx="8229600" cy="852488"/>
          </a:xfrm>
        </p:spPr>
        <p:txBody>
          <a:bodyPr/>
          <a:lstStyle/>
          <a:p>
            <a:pPr eaLnBrk="1" hangingPunct="1"/>
            <a:r>
              <a:rPr lang="en-US" altLang="zh-CN" sz="4400" dirty="0"/>
              <a:t>Extended Definition of Redox</a:t>
            </a:r>
            <a:endParaRPr lang="zh-CN" altLang="en-US" sz="4400" dirty="0"/>
          </a:p>
        </p:txBody>
      </p:sp>
      <p:sp>
        <p:nvSpPr>
          <p:cNvPr id="3" name="内容占位符 2"/>
          <p:cNvSpPr>
            <a:spLocks noGrp="1"/>
          </p:cNvSpPr>
          <p:nvPr>
            <p:ph idx="1"/>
          </p:nvPr>
        </p:nvSpPr>
        <p:spPr>
          <a:xfrm>
            <a:off x="457200" y="1557338"/>
            <a:ext cx="8229600" cy="4767262"/>
          </a:xfrm>
        </p:spPr>
        <p:txBody>
          <a:bodyPr/>
          <a:lstStyle/>
          <a:p>
            <a:pPr eaLnBrk="1" hangingPunct="1"/>
            <a:r>
              <a:rPr lang="en-US" altLang="zh-CN">
                <a:latin typeface="Times New Roman" panose="02020603050405020304" pitchFamily="18" charset="0"/>
                <a:cs typeface="Times New Roman" panose="02020603050405020304" pitchFamily="18" charset="0"/>
              </a:rPr>
              <a:t>If a substance </a:t>
            </a:r>
            <a:r>
              <a:rPr lang="en-US" altLang="zh-CN" b="1">
                <a:solidFill>
                  <a:srgbClr val="FF0000"/>
                </a:solidFill>
                <a:latin typeface="Times New Roman" panose="02020603050405020304" pitchFamily="18" charset="0"/>
                <a:cs typeface="Times New Roman" panose="02020603050405020304" pitchFamily="18" charset="0"/>
              </a:rPr>
              <a:t>loses</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electron(s) </a:t>
            </a:r>
            <a:r>
              <a:rPr lang="en-US" altLang="zh-CN">
                <a:latin typeface="Times New Roman" panose="02020603050405020304" pitchFamily="18" charset="0"/>
                <a:cs typeface="Times New Roman" panose="02020603050405020304" pitchFamily="18" charset="0"/>
              </a:rPr>
              <a:t>during a reaction, then it undergoes </a:t>
            </a:r>
            <a:r>
              <a:rPr lang="en-US" altLang="zh-CN" b="1">
                <a:solidFill>
                  <a:srgbClr val="FF0000"/>
                </a:solidFill>
                <a:latin typeface="Times New Roman" panose="02020603050405020304" pitchFamily="18" charset="0"/>
                <a:cs typeface="Times New Roman" panose="02020603050405020304" pitchFamily="18" charset="0"/>
              </a:rPr>
              <a:t>oxidation (been oxidized)</a:t>
            </a:r>
            <a:r>
              <a:rPr lang="en-US" altLang="zh-CN">
                <a:latin typeface="Times New Roman" panose="02020603050405020304" pitchFamily="18" charset="0"/>
                <a:cs typeface="Times New Roman" panose="02020603050405020304" pitchFamily="18" charset="0"/>
              </a:rPr>
              <a:t>, and it acts as a </a:t>
            </a:r>
            <a:r>
              <a:rPr lang="en-US" altLang="zh-CN" b="1">
                <a:solidFill>
                  <a:srgbClr val="FF0000"/>
                </a:solidFill>
                <a:latin typeface="Times New Roman" panose="02020603050405020304" pitchFamily="18" charset="0"/>
                <a:cs typeface="Times New Roman" panose="02020603050405020304" pitchFamily="18" charset="0"/>
              </a:rPr>
              <a:t>reductant</a:t>
            </a:r>
            <a:r>
              <a:rPr lang="en-US" altLang="zh-CN">
                <a:latin typeface="Times New Roman" panose="02020603050405020304" pitchFamily="18" charset="0"/>
                <a:cs typeface="Times New Roman" panose="02020603050405020304" pitchFamily="18" charset="0"/>
              </a:rPr>
              <a:t>. At least one of the element in the substance has its </a:t>
            </a:r>
            <a:r>
              <a:rPr lang="en-US" altLang="zh-CN" b="1">
                <a:solidFill>
                  <a:srgbClr val="FF0000"/>
                </a:solidFill>
                <a:latin typeface="Times New Roman" panose="02020603050405020304" pitchFamily="18" charset="0"/>
                <a:cs typeface="Times New Roman" panose="02020603050405020304" pitchFamily="18" charset="0"/>
              </a:rPr>
              <a:t>oxidation number </a:t>
            </a:r>
            <a:r>
              <a:rPr lang="en-US" altLang="zh-CN">
                <a:latin typeface="Times New Roman" panose="02020603050405020304" pitchFamily="18" charset="0"/>
                <a:cs typeface="Times New Roman" panose="02020603050405020304" pitchFamily="18" charset="0"/>
              </a:rPr>
              <a:t>(also known as valence number) </a:t>
            </a:r>
            <a:r>
              <a:rPr lang="en-US" altLang="zh-CN" b="1">
                <a:solidFill>
                  <a:srgbClr val="FF0000"/>
                </a:solidFill>
                <a:latin typeface="Times New Roman" panose="02020603050405020304" pitchFamily="18" charset="0"/>
                <a:cs typeface="Times New Roman" panose="02020603050405020304" pitchFamily="18" charset="0"/>
              </a:rPr>
              <a:t>increased</a:t>
            </a:r>
            <a:r>
              <a:rPr lang="en-US" altLang="zh-CN">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a:p>
            <a:pPr eaLnBrk="1" hangingPunct="1"/>
            <a:endParaRPr lang="en-US" altLang="zh-CN">
              <a:latin typeface="Times New Roman" panose="02020603050405020304" pitchFamily="18" charset="0"/>
              <a:cs typeface="Times New Roman" panose="02020603050405020304" pitchFamily="18" charset="0"/>
            </a:endParaRPr>
          </a:p>
          <a:p>
            <a:pPr eaLnBrk="1" hangingPunct="1"/>
            <a:r>
              <a:rPr lang="en-US" altLang="zh-CN">
                <a:latin typeface="Times New Roman" panose="02020603050405020304" pitchFamily="18" charset="0"/>
                <a:cs typeface="Times New Roman" panose="02020603050405020304" pitchFamily="18" charset="0"/>
              </a:rPr>
              <a:t>If a substance </a:t>
            </a:r>
            <a:r>
              <a:rPr lang="en-US" altLang="zh-CN" b="1">
                <a:solidFill>
                  <a:srgbClr val="FF0000"/>
                </a:solidFill>
                <a:latin typeface="Times New Roman" panose="02020603050405020304" pitchFamily="18" charset="0"/>
                <a:cs typeface="Times New Roman" panose="02020603050405020304" pitchFamily="18" charset="0"/>
              </a:rPr>
              <a:t>gains</a:t>
            </a:r>
            <a:r>
              <a:rPr lang="en-US" altLang="zh-CN">
                <a:latin typeface="Times New Roman" panose="02020603050405020304" pitchFamily="18" charset="0"/>
                <a:cs typeface="Times New Roman" panose="02020603050405020304" pitchFamily="18" charset="0"/>
              </a:rPr>
              <a:t> </a:t>
            </a:r>
            <a:r>
              <a:rPr lang="en-US" altLang="zh-CN" b="1">
                <a:solidFill>
                  <a:srgbClr val="FF0000"/>
                </a:solidFill>
                <a:latin typeface="Times New Roman" panose="02020603050405020304" pitchFamily="18" charset="0"/>
                <a:cs typeface="Times New Roman" panose="02020603050405020304" pitchFamily="18" charset="0"/>
              </a:rPr>
              <a:t>electron(s) </a:t>
            </a:r>
            <a:r>
              <a:rPr lang="en-US" altLang="zh-CN">
                <a:latin typeface="Times New Roman" panose="02020603050405020304" pitchFamily="18" charset="0"/>
                <a:cs typeface="Times New Roman" panose="02020603050405020304" pitchFamily="18" charset="0"/>
              </a:rPr>
              <a:t>during a reaction, then it undergoes </a:t>
            </a:r>
            <a:r>
              <a:rPr lang="en-US" altLang="zh-CN" b="1">
                <a:solidFill>
                  <a:srgbClr val="FF0000"/>
                </a:solidFill>
                <a:latin typeface="Times New Roman" panose="02020603050405020304" pitchFamily="18" charset="0"/>
                <a:cs typeface="Times New Roman" panose="02020603050405020304" pitchFamily="18" charset="0"/>
              </a:rPr>
              <a:t>reduction (been reduced)</a:t>
            </a:r>
            <a:r>
              <a:rPr lang="en-US" altLang="zh-CN">
                <a:latin typeface="Times New Roman" panose="02020603050405020304" pitchFamily="18" charset="0"/>
                <a:cs typeface="Times New Roman" panose="02020603050405020304" pitchFamily="18" charset="0"/>
              </a:rPr>
              <a:t>, and it acts as an </a:t>
            </a:r>
            <a:r>
              <a:rPr lang="en-US" altLang="zh-CN" b="1">
                <a:solidFill>
                  <a:srgbClr val="FF0000"/>
                </a:solidFill>
                <a:latin typeface="Times New Roman" panose="02020603050405020304" pitchFamily="18" charset="0"/>
                <a:cs typeface="Times New Roman" panose="02020603050405020304" pitchFamily="18" charset="0"/>
              </a:rPr>
              <a:t>oxidant</a:t>
            </a:r>
            <a:r>
              <a:rPr lang="en-US" altLang="zh-CN">
                <a:latin typeface="Times New Roman" panose="02020603050405020304" pitchFamily="18" charset="0"/>
                <a:cs typeface="Times New Roman" panose="02020603050405020304" pitchFamily="18" charset="0"/>
              </a:rPr>
              <a:t>. At least one of the element in the substance has its oxidation number </a:t>
            </a:r>
            <a:r>
              <a:rPr lang="en-US" altLang="zh-CN" b="1">
                <a:solidFill>
                  <a:srgbClr val="FF0000"/>
                </a:solidFill>
                <a:latin typeface="Times New Roman" panose="02020603050405020304" pitchFamily="18" charset="0"/>
                <a:cs typeface="Times New Roman" panose="02020603050405020304" pitchFamily="18" charset="0"/>
              </a:rPr>
              <a:t>decreased</a:t>
            </a:r>
            <a:r>
              <a:rPr lang="en-US" altLang="zh-CN">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idx="1"/>
          </p:nvPr>
        </p:nvPicPr>
        <p:blipFill>
          <a:blip r:embed="rId1"/>
          <a:stretch>
            <a:fillRect/>
          </a:stretch>
        </p:blipFill>
        <p:spPr>
          <a:xfrm>
            <a:off x="827405" y="496570"/>
            <a:ext cx="7439660" cy="60096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885"/>
            <a:ext cx="8229600" cy="793750"/>
          </a:xfrm>
        </p:spPr>
        <p:txBody>
          <a:bodyPr/>
          <a:lstStyle/>
          <a:p>
            <a:r>
              <a:rPr lang="en-US" sz="4400" dirty="0"/>
              <a:t>Lead-acid Battery</a:t>
            </a:r>
            <a:endParaRPr lang="en-US" sz="4400" dirty="0"/>
          </a:p>
        </p:txBody>
      </p:sp>
      <p:sp>
        <p:nvSpPr>
          <p:cNvPr id="3" name="内容占位符 2"/>
          <p:cNvSpPr>
            <a:spLocks noGrp="1"/>
          </p:cNvSpPr>
          <p:nvPr>
            <p:ph idx="1"/>
          </p:nvPr>
        </p:nvSpPr>
        <p:spPr>
          <a:xfrm>
            <a:off x="156845" y="1310640"/>
            <a:ext cx="8529955" cy="4698365"/>
          </a:xfrm>
        </p:spPr>
        <p:txBody>
          <a:bodyPr/>
          <a:lstStyle/>
          <a:p>
            <a:r>
              <a:rPr lang="en-US" altLang="zh-CN" sz="2000" dirty="0"/>
              <a:t>One of the oldest forms of rechargeable cell is the </a:t>
            </a:r>
            <a:r>
              <a:rPr lang="en-US" altLang="zh-CN" sz="2000" b="1" dirty="0">
                <a:solidFill>
                  <a:srgbClr val="FF0000"/>
                </a:solidFill>
              </a:rPr>
              <a:t>lead–acid battery</a:t>
            </a:r>
            <a:r>
              <a:rPr lang="en-US" altLang="zh-CN" sz="2000" dirty="0"/>
              <a:t>, still used in the majority of car engines. The lead–acid battery consists of lead anodes and cathodes made from lead covered with a layer of lead(IV) oxide (PbO</a:t>
            </a:r>
            <a:r>
              <a:rPr lang="en-US" altLang="zh-CN" sz="2000" baseline="-25000" dirty="0"/>
              <a:t>2</a:t>
            </a:r>
            <a:r>
              <a:rPr lang="en-US" altLang="zh-CN" sz="2000" dirty="0"/>
              <a:t>) in a concentrated sulfuric acid electrolyte.</a:t>
            </a:r>
            <a:endParaRPr lang="en-US" altLang="zh-CN" sz="2000" dirty="0"/>
          </a:p>
          <a:p>
            <a:r>
              <a:rPr lang="en-US" altLang="zh-CN" sz="2000" dirty="0"/>
              <a:t>A typical car battery is made up of six electrical cells in series and provides a potential difference of about 12 V. As the battery discharges, lead at the anode is oxidised, releasing electrons, while the lead(IV) oxide at the cathode is reduced. The product of both reactions is solid lead(II) sulfate, which accumulates on the electrodes within the battery.</a:t>
            </a:r>
            <a:endParaRPr lang="en-US" altLang="zh-CN" sz="2000" dirty="0"/>
          </a:p>
        </p:txBody>
      </p:sp>
      <p:pic>
        <p:nvPicPr>
          <p:cNvPr id="7" name="图片 6"/>
          <p:cNvPicPr>
            <a:picLocks noChangeAspect="1"/>
          </p:cNvPicPr>
          <p:nvPr/>
        </p:nvPicPr>
        <p:blipFill>
          <a:blip r:embed="rId1"/>
          <a:stretch>
            <a:fillRect/>
          </a:stretch>
        </p:blipFill>
        <p:spPr>
          <a:xfrm>
            <a:off x="457200" y="4189730"/>
            <a:ext cx="7506970" cy="2535555"/>
          </a:xfrm>
          <a:prstGeom prst="rect">
            <a:avLst/>
          </a:prstGeom>
        </p:spPr>
      </p:pic>
      <p:sp>
        <p:nvSpPr>
          <p:cNvPr id="6" name="矩形 5"/>
          <p:cNvSpPr/>
          <p:nvPr/>
        </p:nvSpPr>
        <p:spPr>
          <a:xfrm>
            <a:off x="6876415" y="6309360"/>
            <a:ext cx="1107440" cy="408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885"/>
            <a:ext cx="8229600" cy="793750"/>
          </a:xfrm>
        </p:spPr>
        <p:txBody>
          <a:bodyPr/>
          <a:lstStyle/>
          <a:p>
            <a:r>
              <a:rPr lang="en-US" sz="4400" dirty="0"/>
              <a:t>Lithium-ion Battery</a:t>
            </a:r>
            <a:endParaRPr lang="en-US" sz="4400" dirty="0"/>
          </a:p>
        </p:txBody>
      </p:sp>
      <p:sp>
        <p:nvSpPr>
          <p:cNvPr id="3" name="内容占位符 2"/>
          <p:cNvSpPr>
            <a:spLocks noGrp="1"/>
          </p:cNvSpPr>
          <p:nvPr>
            <p:ph idx="1"/>
          </p:nvPr>
        </p:nvSpPr>
        <p:spPr>
          <a:xfrm>
            <a:off x="156845" y="1310640"/>
            <a:ext cx="8529955" cy="4698365"/>
          </a:xfrm>
        </p:spPr>
        <p:txBody>
          <a:bodyPr/>
          <a:lstStyle/>
          <a:p>
            <a:r>
              <a:rPr lang="en-US" altLang="zh-CN" sz="2000" dirty="0"/>
              <a:t>Lithium-ion rechargeable batteries use lithium atoms embedded in a lattice of graphite electrodes, rather than pure lithium metal for the anode. The cathode is a lithium–cobalt oxide complex, LiCoO2. The lithium atoms are oxidized to lithium ions during discharge.</a:t>
            </a:r>
            <a:endParaRPr lang="en-US" altLang="zh-CN" sz="2000" dirty="0"/>
          </a:p>
          <a:p>
            <a:r>
              <a:rPr lang="en-US" altLang="zh-CN" sz="2000" dirty="0"/>
              <a:t>During charging, the opposite process occurs: the lithium ions in the complex migrate through the battery medium to the anode, where they accept electrons and are reduced to lithium atoms. These atoms become embedded in the graphite lattice. The battery medium must be completely non-aqueous, usually a polymer gel, as lithium reacts vigorously with water. Table 2 summarizes these reactions:</a:t>
            </a:r>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The overall cell reaction during discharge is: Li(s) + CoO</a:t>
            </a:r>
            <a:r>
              <a:rPr lang="en-US" altLang="zh-CN" sz="2000" baseline="-25000" dirty="0"/>
              <a:t>2</a:t>
            </a:r>
            <a:r>
              <a:rPr lang="en-US" altLang="zh-CN" sz="2000" dirty="0"/>
              <a:t>(s) → LiCoO</a:t>
            </a:r>
            <a:r>
              <a:rPr lang="en-US" altLang="zh-CN" sz="2000" baseline="-25000" dirty="0"/>
              <a:t>2</a:t>
            </a:r>
            <a:r>
              <a:rPr lang="en-US" altLang="zh-CN" sz="2000" dirty="0"/>
              <a:t>(s).</a:t>
            </a:r>
            <a:endParaRPr lang="en-US" altLang="zh-CN" sz="2000" dirty="0"/>
          </a:p>
        </p:txBody>
      </p:sp>
      <p:pic>
        <p:nvPicPr>
          <p:cNvPr id="4" name="图片 3"/>
          <p:cNvPicPr>
            <a:picLocks noChangeAspect="1"/>
          </p:cNvPicPr>
          <p:nvPr/>
        </p:nvPicPr>
        <p:blipFill>
          <a:blip r:embed="rId1"/>
          <a:stretch>
            <a:fillRect/>
          </a:stretch>
        </p:blipFill>
        <p:spPr>
          <a:xfrm>
            <a:off x="560070" y="4472305"/>
            <a:ext cx="7200265" cy="1488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2987675" y="5949315"/>
            <a:ext cx="4824730" cy="8642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tretch>
            <a:fillRect/>
          </a:stretch>
        </p:blipFill>
        <p:spPr>
          <a:xfrm>
            <a:off x="755650" y="2377440"/>
            <a:ext cx="6917690" cy="4436110"/>
          </a:xfrm>
          <a:prstGeom prst="rect">
            <a:avLst/>
          </a:prstGeom>
        </p:spPr>
      </p:pic>
      <p:pic>
        <p:nvPicPr>
          <p:cNvPr id="3" name="图片 2"/>
          <p:cNvPicPr>
            <a:picLocks noChangeAspect="1"/>
          </p:cNvPicPr>
          <p:nvPr/>
        </p:nvPicPr>
        <p:blipFill>
          <a:blip r:embed="rId2"/>
          <a:stretch>
            <a:fillRect/>
          </a:stretch>
        </p:blipFill>
        <p:spPr>
          <a:xfrm>
            <a:off x="645795" y="44450"/>
            <a:ext cx="6465570" cy="236664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060" y="402590"/>
            <a:ext cx="8229600" cy="793750"/>
          </a:xfrm>
        </p:spPr>
        <p:txBody>
          <a:bodyPr/>
          <a:lstStyle/>
          <a:p>
            <a:r>
              <a:rPr lang="en-US" sz="4400" dirty="0"/>
              <a:t>Fuel Cells</a:t>
            </a:r>
            <a:endParaRPr lang="en-US" sz="4400" dirty="0"/>
          </a:p>
        </p:txBody>
      </p:sp>
      <p:sp>
        <p:nvSpPr>
          <p:cNvPr id="3" name="内容占位符 2"/>
          <p:cNvSpPr>
            <a:spLocks noGrp="1"/>
          </p:cNvSpPr>
          <p:nvPr>
            <p:ph idx="1"/>
          </p:nvPr>
        </p:nvSpPr>
        <p:spPr>
          <a:xfrm>
            <a:off x="179705" y="1196340"/>
            <a:ext cx="8529955" cy="4698365"/>
          </a:xfrm>
        </p:spPr>
        <p:txBody>
          <a:bodyPr/>
          <a:lstStyle/>
          <a:p>
            <a:r>
              <a:rPr lang="en-US" altLang="zh-CN" sz="2000" b="1" dirty="0">
                <a:solidFill>
                  <a:srgbClr val="FF0000"/>
                </a:solidFill>
              </a:rPr>
              <a:t>Fuel cells are a type of electrochemical cell that convert hydrogen, methanol, or ethanol and oxygen into water, carbon dioxide and heat</a:t>
            </a:r>
            <a:r>
              <a:rPr lang="en-US" altLang="zh-CN" sz="2000" dirty="0"/>
              <a:t>. </a:t>
            </a:r>
            <a:endParaRPr lang="en-US" altLang="zh-CN" sz="2000" dirty="0"/>
          </a:p>
          <a:p>
            <a:r>
              <a:rPr lang="en-US" altLang="zh-CN" sz="2000" b="1" dirty="0">
                <a:solidFill>
                  <a:srgbClr val="FF0000"/>
                </a:solidFill>
              </a:rPr>
              <a:t>They cause little pollution and are very efficient</a:t>
            </a:r>
            <a:r>
              <a:rPr lang="en-US" altLang="zh-CN" sz="2000" dirty="0"/>
              <a:t>. </a:t>
            </a:r>
            <a:endParaRPr lang="en-US" altLang="zh-CN" sz="2000" dirty="0"/>
          </a:p>
          <a:p>
            <a:r>
              <a:rPr lang="en-US" altLang="zh-CN" sz="2000" dirty="0"/>
              <a:t>Like primary cells, they are not rechargeable, but unlike primary cells, </a:t>
            </a:r>
            <a:r>
              <a:rPr lang="en-US" altLang="zh-CN" sz="2000" b="1" dirty="0">
                <a:solidFill>
                  <a:srgbClr val="FF0000"/>
                </a:solidFill>
              </a:rPr>
              <a:t>they require a steady supply of fuel and oxygen, so the reactions in the cell can continue indefinitely</a:t>
            </a:r>
            <a:r>
              <a:rPr lang="en-US" altLang="zh-CN" sz="2000" dirty="0"/>
              <a:t>.</a:t>
            </a:r>
            <a:endParaRPr lang="en-US" altLang="zh-CN" sz="2000" dirty="0"/>
          </a:p>
          <a:p>
            <a:r>
              <a:rPr lang="en-US" altLang="zh-CN" sz="2000" dirty="0"/>
              <a:t>A typical fuel cell has the following key components:</a:t>
            </a:r>
            <a:endParaRPr lang="en-US" altLang="zh-CN" sz="2000" dirty="0"/>
          </a:p>
          <a:p>
            <a:pPr lvl="1"/>
            <a:r>
              <a:rPr lang="en-US" altLang="zh-CN" sz="1845" dirty="0"/>
              <a:t>Electrolyte or separator: this keeps componentsfrom mixing. For example, a proton exchange membrane (PEM) is a polymer that allows H</a:t>
            </a:r>
            <a:r>
              <a:rPr lang="en-US" altLang="zh-CN" sz="1845" baseline="30000" dirty="0"/>
              <a:t>+</a:t>
            </a:r>
            <a:r>
              <a:rPr lang="en-US" altLang="zh-CN" sz="1845" dirty="0"/>
              <a:t> ions to diffuse through but preventsthe diffusion of other ions, electrons or molecules.</a:t>
            </a:r>
            <a:endParaRPr lang="en-US" altLang="zh-CN" sz="1845" dirty="0"/>
          </a:p>
          <a:p>
            <a:pPr lvl="1"/>
            <a:r>
              <a:rPr lang="en-US" altLang="zh-CN" sz="1845" dirty="0"/>
              <a:t>Electrodes: The electrodes are made of a catalyst that allows for the chemical reactions to occur. There is an oxidizing electrode (anode) and reducing electrode (cathode).</a:t>
            </a:r>
            <a:endParaRPr lang="en-US" altLang="zh-CN" sz="1845" dirty="0"/>
          </a:p>
          <a:p>
            <a:pPr lvl="1"/>
            <a:r>
              <a:rPr lang="en-US" altLang="zh-CN" sz="1845" dirty="0"/>
              <a:t>Bipolar plate: This conducts the electrical current from cell to cell and ensures uniform distribution of the fuel gas.</a:t>
            </a:r>
            <a:endParaRPr lang="en-US" altLang="zh-CN" sz="184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6845" y="968375"/>
            <a:ext cx="8529955" cy="5040630"/>
          </a:xfrm>
        </p:spPr>
        <p:txBody>
          <a:bodyPr/>
          <a:lstStyle/>
          <a:p>
            <a:r>
              <a:rPr lang="en-US" altLang="zh-CN" sz="2400" dirty="0"/>
              <a:t>For example, in a </a:t>
            </a:r>
            <a:r>
              <a:rPr lang="en-US" altLang="zh-CN" sz="2400" b="1" dirty="0">
                <a:solidFill>
                  <a:srgbClr val="FF0000"/>
                </a:solidFill>
              </a:rPr>
              <a:t>hydrogen fuel cell</a:t>
            </a:r>
            <a:r>
              <a:rPr lang="en-US" altLang="zh-CN" sz="2400" dirty="0"/>
              <a:t>, hydrogen gas is supplied to the anode while oxygen gas is supplied to the cathode. The following reactions occur in a hydrogen fuel cell:</a:t>
            </a:r>
            <a:endParaRPr lang="en-US" altLang="zh-CN" sz="2400" dirty="0"/>
          </a:p>
          <a:p>
            <a:pPr lvl="1"/>
            <a:r>
              <a:rPr lang="en-US" altLang="zh-CN" sz="2000" dirty="0"/>
              <a:t>anode: H</a:t>
            </a:r>
            <a:r>
              <a:rPr lang="en-US" altLang="zh-CN" sz="2000" baseline="-25000" dirty="0"/>
              <a:t>2</a:t>
            </a:r>
            <a:r>
              <a:rPr lang="en-US" altLang="zh-CN" sz="2000" dirty="0"/>
              <a:t>(g) → 2 H</a:t>
            </a:r>
            <a:r>
              <a:rPr lang="en-US" altLang="zh-CN" sz="2000" baseline="30000" dirty="0"/>
              <a:t>+</a:t>
            </a:r>
            <a:r>
              <a:rPr lang="en-US" altLang="zh-CN" sz="2000" dirty="0"/>
              <a:t>(aq) + 2 e</a:t>
            </a:r>
            <a:r>
              <a:rPr lang="en-US" altLang="zh-CN" sz="2000" baseline="30000" dirty="0"/>
              <a:t>-</a:t>
            </a:r>
            <a:endParaRPr lang="en-US" altLang="zh-CN" sz="2000" dirty="0"/>
          </a:p>
          <a:p>
            <a:pPr lvl="1"/>
            <a:r>
              <a:rPr lang="en-US" altLang="zh-CN" sz="2000" dirty="0"/>
              <a:t>cathode: O</a:t>
            </a:r>
            <a:r>
              <a:rPr lang="en-US" altLang="zh-CN" sz="2000" baseline="-25000" dirty="0"/>
              <a:t>2</a:t>
            </a:r>
            <a:r>
              <a:rPr lang="en-US" altLang="zh-CN" sz="2000" dirty="0"/>
              <a:t>(g) + 4 H</a:t>
            </a:r>
            <a:r>
              <a:rPr lang="en-US" altLang="zh-CN" sz="2000" baseline="30000" dirty="0"/>
              <a:t>+</a:t>
            </a:r>
            <a:r>
              <a:rPr lang="en-US" altLang="zh-CN" sz="2000" dirty="0"/>
              <a:t>(aq) + 4 e</a:t>
            </a:r>
            <a:r>
              <a:rPr lang="en-US" altLang="zh-CN" sz="2000" baseline="30000" dirty="0"/>
              <a:t>-</a:t>
            </a:r>
            <a:r>
              <a:rPr lang="en-US" altLang="zh-CN" sz="2000" dirty="0"/>
              <a:t> → 2 H</a:t>
            </a:r>
            <a:r>
              <a:rPr lang="en-US" altLang="zh-CN" sz="2000" baseline="-25000" dirty="0"/>
              <a:t>2</a:t>
            </a:r>
            <a:r>
              <a:rPr lang="en-US" altLang="zh-CN" sz="2000" dirty="0"/>
              <a:t>O(l)</a:t>
            </a:r>
            <a:endParaRPr lang="en-US" altLang="zh-CN" sz="2000" dirty="0"/>
          </a:p>
          <a:p>
            <a:pPr lvl="1"/>
            <a:r>
              <a:rPr lang="en-US" altLang="zh-CN" sz="2000" dirty="0"/>
              <a:t>overall cell equation: </a:t>
            </a:r>
            <a:r>
              <a:rPr lang="en-US" altLang="zh-CN" sz="2000" b="1" dirty="0">
                <a:solidFill>
                  <a:srgbClr val="FF0000"/>
                </a:solidFill>
              </a:rPr>
              <a:t>2 H</a:t>
            </a:r>
            <a:r>
              <a:rPr lang="en-US" altLang="zh-CN" sz="2000" b="1" baseline="-25000" dirty="0">
                <a:solidFill>
                  <a:srgbClr val="FF0000"/>
                </a:solidFill>
              </a:rPr>
              <a:t>2</a:t>
            </a:r>
            <a:r>
              <a:rPr lang="en-US" altLang="zh-CN" sz="2000" b="1" dirty="0">
                <a:solidFill>
                  <a:srgbClr val="FF0000"/>
                </a:solidFill>
              </a:rPr>
              <a:t>(g) + O</a:t>
            </a:r>
            <a:r>
              <a:rPr lang="en-US" altLang="zh-CN" sz="2000" b="1" baseline="-25000" dirty="0">
                <a:solidFill>
                  <a:srgbClr val="FF0000"/>
                </a:solidFill>
              </a:rPr>
              <a:t>2</a:t>
            </a:r>
            <a:r>
              <a:rPr lang="en-US" altLang="zh-CN" sz="2000" b="1" dirty="0">
                <a:solidFill>
                  <a:srgbClr val="FF0000"/>
                </a:solidFill>
              </a:rPr>
              <a:t>(g) → 2 H</a:t>
            </a:r>
            <a:r>
              <a:rPr lang="en-US" altLang="zh-CN" sz="2000" b="1" baseline="-25000" dirty="0">
                <a:solidFill>
                  <a:srgbClr val="FF0000"/>
                </a:solidFill>
              </a:rPr>
              <a:t>2</a:t>
            </a:r>
            <a:r>
              <a:rPr lang="en-US" altLang="zh-CN" sz="2000" b="1" dirty="0">
                <a:solidFill>
                  <a:srgbClr val="FF0000"/>
                </a:solidFill>
              </a:rPr>
              <a:t>O(l)</a:t>
            </a:r>
            <a:endParaRPr lang="en-US" altLang="zh-CN" sz="2000" b="1" dirty="0">
              <a:solidFill>
                <a:srgbClr val="FF0000"/>
              </a:solidFill>
            </a:endParaRPr>
          </a:p>
          <a:p>
            <a:r>
              <a:rPr lang="en-US" altLang="zh-CN" sz="2400" dirty="0"/>
              <a:t>In a </a:t>
            </a:r>
            <a:r>
              <a:rPr lang="en-US" altLang="zh-CN" sz="2400" b="1" dirty="0">
                <a:solidFill>
                  <a:srgbClr val="FF0000"/>
                </a:solidFill>
              </a:rPr>
              <a:t>direct methanol fuel cell (DMFC)</a:t>
            </a:r>
            <a:r>
              <a:rPr lang="en-US" altLang="zh-CN" sz="2400" dirty="0"/>
              <a:t>, methanol is supplied to the anode. The following reactions occur in a DMFC:</a:t>
            </a:r>
            <a:endParaRPr lang="en-US" altLang="zh-CN" sz="2400" dirty="0"/>
          </a:p>
          <a:p>
            <a:pPr lvl="1"/>
            <a:r>
              <a:rPr lang="en-US" altLang="zh-CN" sz="2000" dirty="0"/>
              <a:t>anode: CH</a:t>
            </a:r>
            <a:r>
              <a:rPr lang="en-US" altLang="zh-CN" sz="2000" baseline="-25000" dirty="0"/>
              <a:t>3</a:t>
            </a:r>
            <a:r>
              <a:rPr lang="en-US" altLang="zh-CN" sz="2000" dirty="0"/>
              <a:t>OH(l) + H</a:t>
            </a:r>
            <a:r>
              <a:rPr lang="en-US" altLang="zh-CN" sz="2000" baseline="-25000" dirty="0"/>
              <a:t>2</a:t>
            </a:r>
            <a:r>
              <a:rPr lang="en-US" altLang="zh-CN" sz="2000" dirty="0"/>
              <a:t>O(l)→ CO</a:t>
            </a:r>
            <a:r>
              <a:rPr lang="en-US" altLang="zh-CN" sz="2000" baseline="-25000" dirty="0"/>
              <a:t>2</a:t>
            </a:r>
            <a:r>
              <a:rPr lang="en-US" altLang="zh-CN" sz="2000" dirty="0"/>
              <a:t>(g) + 6 H</a:t>
            </a:r>
            <a:r>
              <a:rPr lang="en-US" altLang="zh-CN" sz="2000" baseline="30000" dirty="0"/>
              <a:t>+</a:t>
            </a:r>
            <a:r>
              <a:rPr lang="en-US" altLang="zh-CN" sz="2000" dirty="0"/>
              <a:t> (aq) + 6 e</a:t>
            </a:r>
            <a:r>
              <a:rPr lang="en-US" altLang="zh-CN" sz="2000" baseline="30000" dirty="0"/>
              <a:t>-</a:t>
            </a:r>
            <a:endParaRPr lang="en-US" altLang="zh-CN" sz="2000" dirty="0"/>
          </a:p>
          <a:p>
            <a:pPr lvl="1"/>
            <a:r>
              <a:rPr lang="en-US" altLang="zh-CN" sz="2000" dirty="0"/>
              <a:t>cathode: 3/2 O</a:t>
            </a:r>
            <a:r>
              <a:rPr lang="en-US" altLang="zh-CN" sz="2000" baseline="-25000" dirty="0"/>
              <a:t>2</a:t>
            </a:r>
            <a:r>
              <a:rPr lang="en-US" altLang="zh-CN" sz="2000" dirty="0"/>
              <a:t>(g) + 6 H</a:t>
            </a:r>
            <a:r>
              <a:rPr lang="en-US" altLang="zh-CN" sz="2000" baseline="30000" dirty="0"/>
              <a:t>+</a:t>
            </a:r>
            <a:r>
              <a:rPr lang="en-US" altLang="zh-CN" sz="2000" dirty="0"/>
              <a:t>(aq) + 6 e</a:t>
            </a:r>
            <a:r>
              <a:rPr lang="en-US" altLang="zh-CN" sz="2000" baseline="30000" dirty="0"/>
              <a:t>-</a:t>
            </a:r>
            <a:r>
              <a:rPr lang="en-US" altLang="zh-CN" sz="2000" dirty="0"/>
              <a:t> → 3 H</a:t>
            </a:r>
            <a:r>
              <a:rPr lang="en-US" altLang="zh-CN" sz="2000" baseline="-25000" dirty="0"/>
              <a:t>2</a:t>
            </a:r>
            <a:r>
              <a:rPr lang="en-US" altLang="zh-CN" sz="2000" dirty="0"/>
              <a:t>O(l)</a:t>
            </a:r>
            <a:endParaRPr lang="en-US" altLang="zh-CN" sz="2000" dirty="0"/>
          </a:p>
          <a:p>
            <a:pPr lvl="1"/>
            <a:r>
              <a:rPr lang="en-US" altLang="zh-CN" sz="2000" dirty="0"/>
              <a:t>overall cell equation: </a:t>
            </a:r>
            <a:r>
              <a:rPr lang="en-US" altLang="zh-CN" sz="2000" b="1" dirty="0">
                <a:solidFill>
                  <a:srgbClr val="FF0000"/>
                </a:solidFill>
              </a:rPr>
              <a:t>CH</a:t>
            </a:r>
            <a:r>
              <a:rPr lang="en-US" altLang="zh-CN" sz="2000" b="1" baseline="-25000" dirty="0">
                <a:solidFill>
                  <a:srgbClr val="FF0000"/>
                </a:solidFill>
              </a:rPr>
              <a:t>3</a:t>
            </a:r>
            <a:r>
              <a:rPr lang="en-US" altLang="zh-CN" sz="2000" b="1" dirty="0">
                <a:solidFill>
                  <a:srgbClr val="FF0000"/>
                </a:solidFill>
              </a:rPr>
              <a:t>OH(l) + 3/2 O</a:t>
            </a:r>
            <a:r>
              <a:rPr lang="en-US" altLang="zh-CN" sz="2000" b="1" baseline="-25000" dirty="0">
                <a:solidFill>
                  <a:srgbClr val="FF0000"/>
                </a:solidFill>
              </a:rPr>
              <a:t>2</a:t>
            </a:r>
            <a:r>
              <a:rPr lang="en-US" altLang="zh-CN" sz="2000" b="1" dirty="0">
                <a:solidFill>
                  <a:srgbClr val="FF0000"/>
                </a:solidFill>
              </a:rPr>
              <a:t>(g) → CO</a:t>
            </a:r>
            <a:r>
              <a:rPr lang="en-US" altLang="zh-CN" sz="2000" b="1" baseline="-25000" dirty="0">
                <a:solidFill>
                  <a:srgbClr val="FF0000"/>
                </a:solidFill>
              </a:rPr>
              <a:t>2</a:t>
            </a:r>
            <a:r>
              <a:rPr lang="en-US" altLang="zh-CN" sz="2000" b="1" dirty="0">
                <a:solidFill>
                  <a:srgbClr val="FF0000"/>
                </a:solidFill>
              </a:rPr>
              <a:t>(g) + 2 H</a:t>
            </a:r>
            <a:r>
              <a:rPr lang="en-US" altLang="zh-CN" sz="2000" b="1" baseline="-25000" dirty="0">
                <a:solidFill>
                  <a:srgbClr val="FF0000"/>
                </a:solidFill>
              </a:rPr>
              <a:t>2</a:t>
            </a:r>
            <a:r>
              <a:rPr lang="en-US" altLang="zh-CN" sz="2000" b="1" dirty="0">
                <a:solidFill>
                  <a:srgbClr val="FF0000"/>
                </a:solidFill>
              </a:rPr>
              <a:t>O(l)</a:t>
            </a:r>
            <a:endParaRPr lang="en-US" altLang="zh-CN"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742950"/>
            <a:ext cx="8229600" cy="5581650"/>
          </a:xfrm>
        </p:spPr>
        <p:txBody>
          <a:bodyPr/>
          <a:p>
            <a:r>
              <a:rPr lang="zh-CN" altLang="en-US" sz="2000" b="1">
                <a:solidFill>
                  <a:srgbClr val="FF0000"/>
                </a:solidFill>
              </a:rPr>
              <a:t>Hydrogen fuel cells use hydrogen gas as the fuel</a:t>
            </a:r>
            <a:r>
              <a:rPr lang="zh-CN" altLang="en-US" sz="2000"/>
              <a:t>. These cells </a:t>
            </a:r>
            <a:r>
              <a:rPr lang="zh-CN" altLang="en-US" sz="2000" b="1">
                <a:solidFill>
                  <a:srgbClr val="FF0000"/>
                </a:solidFill>
              </a:rPr>
              <a:t>do not produce</a:t>
            </a:r>
            <a:r>
              <a:rPr lang="en-US" altLang="zh-CN" sz="2000" b="1">
                <a:solidFill>
                  <a:srgbClr val="FF0000"/>
                </a:solidFill>
              </a:rPr>
              <a:t> </a:t>
            </a:r>
            <a:r>
              <a:rPr lang="zh-CN" altLang="en-US" sz="2000" b="1">
                <a:solidFill>
                  <a:srgbClr val="FF0000"/>
                </a:solidFill>
              </a:rPr>
              <a:t>greenhouse gases</a:t>
            </a:r>
            <a:r>
              <a:rPr lang="zh-CN" altLang="en-US" sz="2000"/>
              <a:t>. The heat formed in the exothermic reaction 2</a:t>
            </a:r>
            <a:r>
              <a:rPr lang="en-US" altLang="zh-CN" sz="2000"/>
              <a:t> </a:t>
            </a:r>
            <a:r>
              <a:rPr lang="zh-CN" altLang="en-US" sz="2000"/>
              <a:t>H</a:t>
            </a:r>
            <a:r>
              <a:rPr lang="zh-CN" altLang="en-US" sz="2000" baseline="-25000"/>
              <a:t>2</a:t>
            </a:r>
            <a:r>
              <a:rPr lang="zh-CN" altLang="en-US" sz="2000"/>
              <a:t>(g) + O</a:t>
            </a:r>
            <a:r>
              <a:rPr lang="zh-CN" altLang="en-US" sz="2000" baseline="-25000"/>
              <a:t>2</a:t>
            </a:r>
            <a:r>
              <a:rPr lang="zh-CN" altLang="en-US" sz="2000"/>
              <a:t>(g) →</a:t>
            </a:r>
            <a:r>
              <a:rPr lang="en-US" altLang="zh-CN" sz="2000"/>
              <a:t> </a:t>
            </a:r>
            <a:r>
              <a:rPr lang="zh-CN" altLang="en-US" sz="2000"/>
              <a:t>2</a:t>
            </a:r>
            <a:r>
              <a:rPr lang="en-US" altLang="zh-CN" sz="2000"/>
              <a:t> </a:t>
            </a:r>
            <a:r>
              <a:rPr lang="zh-CN" altLang="en-US" sz="2000"/>
              <a:t>H</a:t>
            </a:r>
            <a:r>
              <a:rPr lang="zh-CN" altLang="en-US" sz="2000" baseline="-25000"/>
              <a:t>2</a:t>
            </a:r>
            <a:r>
              <a:rPr lang="zh-CN" altLang="en-US" sz="2000"/>
              <a:t>O(l) can be utilized, increasing the e</a:t>
            </a:r>
            <a:r>
              <a:rPr lang="en-US" altLang="zh-CN" sz="2000"/>
              <a:t>ffi</a:t>
            </a:r>
            <a:r>
              <a:rPr lang="zh-CN" altLang="en-US" sz="2000"/>
              <a:t>ciency of the cell. The oxygen gas ca</a:t>
            </a:r>
            <a:r>
              <a:rPr lang="en-US" altLang="zh-CN" sz="2000"/>
              <a:t>n </a:t>
            </a:r>
            <a:r>
              <a:rPr lang="zh-CN" altLang="en-US" sz="2000"/>
              <a:t>be obtained from the air.</a:t>
            </a:r>
            <a:endParaRPr lang="zh-CN" altLang="en-US" sz="2000"/>
          </a:p>
          <a:p>
            <a:r>
              <a:rPr lang="zh-CN" altLang="en-US" sz="2000"/>
              <a:t>The </a:t>
            </a:r>
            <a:r>
              <a:rPr lang="zh-CN" altLang="en-US" sz="2000" b="1">
                <a:solidFill>
                  <a:srgbClr val="FF0000"/>
                </a:solidFill>
              </a:rPr>
              <a:t>catalysts</a:t>
            </a:r>
            <a:r>
              <a:rPr lang="zh-CN" altLang="en-US" sz="2000"/>
              <a:t> used for the electrodes are o</a:t>
            </a:r>
            <a:r>
              <a:rPr lang="en-US" altLang="zh-CN" sz="2000"/>
              <a:t>ft</a:t>
            </a:r>
            <a:r>
              <a:rPr lang="zh-CN" altLang="en-US" sz="2000"/>
              <a:t>en made of </a:t>
            </a:r>
            <a:r>
              <a:rPr lang="zh-CN" altLang="en-US" sz="2000" b="1">
                <a:solidFill>
                  <a:srgbClr val="FF0000"/>
                </a:solidFill>
              </a:rPr>
              <a:t>platinum or other</a:t>
            </a:r>
            <a:r>
              <a:rPr lang="en-US" altLang="zh-CN" sz="2000" b="1">
                <a:solidFill>
                  <a:srgbClr val="FF0000"/>
                </a:solidFill>
              </a:rPr>
              <a:t> </a:t>
            </a:r>
            <a:r>
              <a:rPr lang="zh-CN" altLang="en-US" sz="2000" b="1">
                <a:solidFill>
                  <a:srgbClr val="FF0000"/>
                </a:solidFill>
              </a:rPr>
              <a:t>expensive metals</a:t>
            </a:r>
            <a:r>
              <a:rPr lang="zh-CN" altLang="en-US" sz="2000"/>
              <a:t>, which makes fuel cells expensive to run on a commercial</a:t>
            </a:r>
            <a:r>
              <a:rPr lang="en-US" altLang="zh-CN" sz="2000"/>
              <a:t> </a:t>
            </a:r>
            <a:r>
              <a:rPr lang="zh-CN" altLang="en-US" sz="2000"/>
              <a:t>scale. The hydrogen gas used must be very pure to prevent the poisoning of the</a:t>
            </a:r>
            <a:r>
              <a:rPr lang="en-US" altLang="zh-CN" sz="2000"/>
              <a:t> </a:t>
            </a:r>
            <a:r>
              <a:rPr lang="zh-CN" altLang="en-US" sz="2000"/>
              <a:t>catalyst and therefore the reduction of the cell electrical output. </a:t>
            </a:r>
            <a:endParaRPr lang="zh-CN" altLang="en-US" sz="2000"/>
          </a:p>
          <a:p>
            <a:r>
              <a:rPr lang="zh-CN" altLang="en-US" sz="2000"/>
              <a:t>There are two</a:t>
            </a:r>
            <a:r>
              <a:rPr lang="en-US" altLang="zh-CN" sz="2000"/>
              <a:t> </a:t>
            </a:r>
            <a:r>
              <a:rPr lang="zh-CN" altLang="en-US" sz="2000"/>
              <a:t>main sources of hydrogen gas:</a:t>
            </a:r>
            <a:endParaRPr lang="zh-CN" altLang="en-US" sz="2000"/>
          </a:p>
          <a:p>
            <a:pPr lvl="1"/>
            <a:r>
              <a:rPr lang="zh-CN" altLang="en-US" sz="1845"/>
              <a:t>Clean hydrogen can be produced by the </a:t>
            </a:r>
            <a:r>
              <a:rPr lang="zh-CN" altLang="en-US" sz="1845" b="1">
                <a:solidFill>
                  <a:srgbClr val="FF0000"/>
                </a:solidFill>
              </a:rPr>
              <a:t>electrolysis of water</a:t>
            </a:r>
            <a:r>
              <a:rPr lang="zh-CN" altLang="en-US" sz="1845"/>
              <a:t>. </a:t>
            </a:r>
            <a:r>
              <a:rPr lang="zh-CN" altLang="en-US" sz="1845" b="1">
                <a:solidFill>
                  <a:srgbClr val="FF0000"/>
                </a:solidFill>
              </a:rPr>
              <a:t>Solar cells</a:t>
            </a:r>
            <a:r>
              <a:rPr lang="en-US" altLang="zh-CN" sz="1845" b="1">
                <a:solidFill>
                  <a:srgbClr val="FF0000"/>
                </a:solidFill>
              </a:rPr>
              <a:t> </a:t>
            </a:r>
            <a:r>
              <a:rPr lang="zh-CN" altLang="en-US" sz="1845" b="1">
                <a:solidFill>
                  <a:srgbClr val="FF0000"/>
                </a:solidFill>
              </a:rPr>
              <a:t>or wind generators provide the cleanest form of energy</a:t>
            </a:r>
            <a:r>
              <a:rPr lang="zh-CN" altLang="en-US" sz="1845"/>
              <a:t> for powering the</a:t>
            </a:r>
            <a:r>
              <a:rPr lang="en-US" altLang="zh-CN" sz="1845"/>
              <a:t> </a:t>
            </a:r>
            <a:r>
              <a:rPr lang="zh-CN" altLang="en-US" sz="1845"/>
              <a:t>electrolysis.</a:t>
            </a:r>
            <a:endParaRPr lang="zh-CN" altLang="en-US" sz="1845"/>
          </a:p>
          <a:p>
            <a:pPr lvl="1"/>
            <a:r>
              <a:rPr lang="zh-CN" altLang="en-US" sz="1845"/>
              <a:t>Hydrogen gas can also be obtained by the </a:t>
            </a:r>
            <a:r>
              <a:rPr lang="zh-CN" altLang="en-US" sz="1845" b="1">
                <a:solidFill>
                  <a:srgbClr val="FF0000"/>
                </a:solidFill>
              </a:rPr>
              <a:t>reaction of hydrocarbons,</a:t>
            </a:r>
            <a:r>
              <a:rPr lang="en-US" altLang="zh-CN" sz="1845" b="1">
                <a:solidFill>
                  <a:srgbClr val="FF0000"/>
                </a:solidFill>
              </a:rPr>
              <a:t> </a:t>
            </a:r>
            <a:r>
              <a:rPr lang="zh-CN" altLang="en-US" sz="1845" b="1">
                <a:solidFill>
                  <a:srgbClr val="FF0000"/>
                </a:solidFill>
              </a:rPr>
              <a:t>especially methane, with steam: CH</a:t>
            </a:r>
            <a:r>
              <a:rPr lang="zh-CN" altLang="en-US" sz="1845" b="1" baseline="-25000">
                <a:solidFill>
                  <a:srgbClr val="FF0000"/>
                </a:solidFill>
              </a:rPr>
              <a:t>4</a:t>
            </a:r>
            <a:r>
              <a:rPr lang="zh-CN" altLang="en-US" sz="1845" b="1">
                <a:solidFill>
                  <a:srgbClr val="FF0000"/>
                </a:solidFill>
              </a:rPr>
              <a:t>(g) + H</a:t>
            </a:r>
            <a:r>
              <a:rPr lang="zh-CN" altLang="en-US" sz="1845" b="1" baseline="-25000">
                <a:solidFill>
                  <a:srgbClr val="FF0000"/>
                </a:solidFill>
              </a:rPr>
              <a:t>2</a:t>
            </a:r>
            <a:r>
              <a:rPr lang="zh-CN" altLang="en-US" sz="1845" b="1">
                <a:solidFill>
                  <a:srgbClr val="FF0000"/>
                </a:solidFill>
              </a:rPr>
              <a:t>O(g) </a:t>
            </a:r>
            <a:r>
              <a:rPr lang="en-US" altLang="zh-CN" sz="1845" b="1">
                <a:solidFill>
                  <a:srgbClr val="FF0000"/>
                </a:solidFill>
              </a:rPr>
              <a:t>→ </a:t>
            </a:r>
            <a:r>
              <a:rPr lang="zh-CN" altLang="en-US" sz="1845" b="1">
                <a:solidFill>
                  <a:srgbClr val="FF0000"/>
                </a:solidFill>
              </a:rPr>
              <a:t>3</a:t>
            </a:r>
            <a:r>
              <a:rPr lang="en-US" altLang="zh-CN" sz="1845" b="1">
                <a:solidFill>
                  <a:srgbClr val="FF0000"/>
                </a:solidFill>
              </a:rPr>
              <a:t> </a:t>
            </a:r>
            <a:r>
              <a:rPr lang="zh-CN" altLang="en-US" sz="1845" b="1">
                <a:solidFill>
                  <a:srgbClr val="FF0000"/>
                </a:solidFill>
              </a:rPr>
              <a:t>H</a:t>
            </a:r>
            <a:r>
              <a:rPr lang="zh-CN" altLang="en-US" sz="1845" b="1" baseline="-25000">
                <a:solidFill>
                  <a:srgbClr val="FF0000"/>
                </a:solidFill>
              </a:rPr>
              <a:t>2</a:t>
            </a:r>
            <a:r>
              <a:rPr lang="zh-CN" altLang="en-US" sz="1845" b="1">
                <a:solidFill>
                  <a:srgbClr val="FF0000"/>
                </a:solidFill>
              </a:rPr>
              <a:t>(g) + CO(g)</a:t>
            </a:r>
            <a:endParaRPr lang="zh-CN" altLang="en-US" sz="1845"/>
          </a:p>
          <a:p>
            <a:r>
              <a:rPr lang="zh-CN" altLang="en-US" sz="2000" b="1">
                <a:solidFill>
                  <a:srgbClr val="FF0000"/>
                </a:solidFill>
              </a:rPr>
              <a:t>DMFCs have the advantage of not needing to extract hydrogen gas because they</a:t>
            </a:r>
            <a:r>
              <a:rPr lang="en-US" altLang="zh-CN" sz="2000" b="1">
                <a:solidFill>
                  <a:srgbClr val="FF0000"/>
                </a:solidFill>
              </a:rPr>
              <a:t> </a:t>
            </a:r>
            <a:r>
              <a:rPr lang="zh-CN" altLang="en-US" sz="2000" b="1">
                <a:solidFill>
                  <a:srgbClr val="FF0000"/>
                </a:solidFill>
              </a:rPr>
              <a:t>use methanol as the fuel. However, they produce carbon dioxide, CO</a:t>
            </a:r>
            <a:r>
              <a:rPr lang="zh-CN" altLang="en-US" sz="2000" b="1" baseline="-25000">
                <a:solidFill>
                  <a:srgbClr val="FF0000"/>
                </a:solidFill>
              </a:rPr>
              <a:t>2</a:t>
            </a:r>
            <a:r>
              <a:rPr lang="zh-CN" altLang="en-US" sz="2000" b="1">
                <a:solidFill>
                  <a:srgbClr val="FF0000"/>
                </a:solidFill>
              </a:rPr>
              <a:t>(g), which</a:t>
            </a:r>
            <a:r>
              <a:rPr lang="en-US" altLang="zh-CN" sz="2000" b="1">
                <a:solidFill>
                  <a:srgbClr val="FF0000"/>
                </a:solidFill>
              </a:rPr>
              <a:t> </a:t>
            </a:r>
            <a:r>
              <a:rPr lang="zh-CN" altLang="en-US" sz="2000" b="1">
                <a:solidFill>
                  <a:srgbClr val="FF0000"/>
                </a:solidFill>
              </a:rPr>
              <a:t>is a greenhouse gas.</a:t>
            </a:r>
            <a:endParaRPr lang="zh-CN" altLang="en-US" sz="2000" b="1">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1460" y="908685"/>
            <a:ext cx="8725535" cy="555752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360" y="548640"/>
            <a:ext cx="8229600" cy="1143000"/>
          </a:xfrm>
        </p:spPr>
        <p:txBody>
          <a:bodyPr/>
          <a:p>
            <a:r>
              <a:rPr lang="zh-CN" altLang="en-US" sz="4000">
                <a:sym typeface="+mn-ea"/>
              </a:rPr>
              <a:t>Similarities between fuel cells and rechargeable batteries</a:t>
            </a:r>
            <a:endParaRPr lang="zh-CN" altLang="en-US" sz="4000">
              <a:sym typeface="+mn-ea"/>
            </a:endParaRPr>
          </a:p>
        </p:txBody>
      </p:sp>
      <p:sp>
        <p:nvSpPr>
          <p:cNvPr id="3" name="内容占位符 2"/>
          <p:cNvSpPr>
            <a:spLocks noGrp="1"/>
          </p:cNvSpPr>
          <p:nvPr>
            <p:ph idx="1"/>
          </p:nvPr>
        </p:nvSpPr>
        <p:spPr>
          <a:xfrm>
            <a:off x="457200" y="1972310"/>
            <a:ext cx="8229600" cy="4352290"/>
          </a:xfrm>
        </p:spPr>
        <p:txBody>
          <a:bodyPr/>
          <a:p>
            <a:r>
              <a:rPr lang="zh-CN" altLang="en-US"/>
              <a:t>They both generate electrical energy from chemical energy.</a:t>
            </a:r>
            <a:endParaRPr lang="zh-CN" altLang="en-US"/>
          </a:p>
          <a:p>
            <a:r>
              <a:rPr lang="zh-CN" altLang="en-US"/>
              <a:t>They are both composed of an anode, a cathode and an electrolyte.</a:t>
            </a:r>
            <a:endParaRPr lang="zh-CN" altLang="en-US"/>
          </a:p>
          <a:p>
            <a:r>
              <a:rPr lang="zh-CN" altLang="en-US"/>
              <a:t>They both generate a current based on the separation of reduction and oxidation reactions and the </a:t>
            </a:r>
            <a:r>
              <a:rPr lang="en-US" altLang="zh-CN"/>
              <a:t>fl</a:t>
            </a:r>
            <a:r>
              <a:rPr lang="zh-CN" altLang="en-US"/>
              <a:t>ow of electrons through an external circuit.</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39750" y="476250"/>
            <a:ext cx="8229600" cy="1143000"/>
          </a:xfrm>
        </p:spPr>
        <p:txBody>
          <a:bodyPr/>
          <a:p>
            <a:r>
              <a:rPr lang="en-US" altLang="zh-CN" sz="4000">
                <a:sym typeface="+mn-ea"/>
              </a:rPr>
              <a:t>D</a:t>
            </a:r>
            <a:r>
              <a:rPr lang="zh-CN" altLang="en-US" sz="4000">
                <a:sym typeface="+mn-ea"/>
              </a:rPr>
              <a:t>ifferences between fuel cells and rechargeable batteries</a:t>
            </a:r>
            <a:endParaRPr lang="zh-CN" altLang="en-US" sz="4000">
              <a:sym typeface="+mn-ea"/>
            </a:endParaRPr>
          </a:p>
        </p:txBody>
      </p:sp>
      <p:sp>
        <p:nvSpPr>
          <p:cNvPr id="3" name="内容占位符 2"/>
          <p:cNvSpPr>
            <a:spLocks noGrp="1"/>
          </p:cNvSpPr>
          <p:nvPr>
            <p:ph idx="1"/>
          </p:nvPr>
        </p:nvSpPr>
        <p:spPr>
          <a:xfrm>
            <a:off x="231140" y="1634490"/>
            <a:ext cx="8724900" cy="5029835"/>
          </a:xfrm>
        </p:spPr>
        <p:txBody>
          <a:bodyPr/>
          <a:p>
            <a:r>
              <a:rPr lang="zh-CN" altLang="en-US" sz="1900"/>
              <a:t>Fuel cells require an external source of chemical energy (fuel), but rechargeable batteries have their chemical energy source within them.</a:t>
            </a:r>
            <a:endParaRPr lang="zh-CN" altLang="en-US" sz="1900"/>
          </a:p>
          <a:p>
            <a:r>
              <a:rPr lang="zh-CN" altLang="en-US" sz="1900"/>
              <a:t>Fuel cells never run out so long as there is a constant supply of fuel from an external source; rechargeable batteries run out and then have to be recharged by connecting to an electricity supply which reverses the reactions.</a:t>
            </a:r>
            <a:endParaRPr lang="zh-CN" altLang="en-US" sz="1900"/>
          </a:p>
          <a:p>
            <a:r>
              <a:rPr lang="zh-CN" altLang="en-US" sz="1900"/>
              <a:t>Rechargeable batteries are far cheaper than fuel cells.</a:t>
            </a:r>
            <a:endParaRPr lang="zh-CN" altLang="en-US" sz="1900"/>
          </a:p>
          <a:p>
            <a:r>
              <a:rPr lang="zh-CN" altLang="en-US" sz="1900"/>
              <a:t>Fuel cells are capable of generating a far greater quantity of electricity than rechargeable batteries because the fuel is supplied constantly.</a:t>
            </a:r>
            <a:endParaRPr lang="zh-CN" altLang="en-US" sz="1900"/>
          </a:p>
          <a:p>
            <a:r>
              <a:rPr lang="zh-CN" altLang="en-US" sz="1900"/>
              <a:t>Fuel cells are non-polluting – hydrogen fuel cells produce water as the only product; rechargeable batteries may contain toxic metals (Cd, Pb) so are di</a:t>
            </a:r>
            <a:r>
              <a:rPr lang="en-US" altLang="zh-CN" sz="1900"/>
              <a:t>ffi</a:t>
            </a:r>
            <a:r>
              <a:rPr lang="zh-CN" altLang="en-US" sz="1900"/>
              <a:t>cult to dispose of.</a:t>
            </a:r>
            <a:endParaRPr lang="zh-CN" altLang="en-US" sz="1900"/>
          </a:p>
          <a:p>
            <a:r>
              <a:rPr lang="zh-CN" altLang="en-US" sz="1900"/>
              <a:t>Fuel cells can produce drinkable water as a byproduct; there is no byproduct of rechargeable batteries.</a:t>
            </a:r>
            <a:endParaRPr lang="zh-CN" altLang="en-US" sz="1900"/>
          </a:p>
          <a:p>
            <a:r>
              <a:rPr lang="zh-CN" altLang="en-US" sz="1900"/>
              <a:t>Rechargeable batteries can only be recharged so many times – they have a </a:t>
            </a:r>
            <a:r>
              <a:rPr lang="en-US" altLang="zh-CN" sz="1900"/>
              <a:t>fi</a:t>
            </a:r>
            <a:r>
              <a:rPr lang="zh-CN" altLang="en-US" sz="1900"/>
              <a:t>nite life and must be replaced eventually; fuel cells have much better longevity.</a:t>
            </a:r>
            <a:endParaRPr lang="zh-CN" altLang="en-US" sz="1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696"/>
            <a:ext cx="8229600" cy="5559425"/>
          </a:xfrm>
        </p:spPr>
        <p:txBody>
          <a:bodyPr/>
          <a:lstStyle/>
          <a:p>
            <a:pPr eaLnBrk="1" hangingPunct="1">
              <a:lnSpc>
                <a:spcPct val="110000"/>
              </a:lnSpc>
              <a:defRPr/>
            </a:pPr>
            <a:r>
              <a:rPr lang="en-US" altLang="en-US" b="1" dirty="0">
                <a:solidFill>
                  <a:schemeClr val="accent2"/>
                </a:solidFill>
                <a:effectLst>
                  <a:outerShdw blurRad="38100" dist="38100" dir="2700000" algn="tl">
                    <a:srgbClr val="C0C0C0"/>
                  </a:outerShdw>
                </a:effectLst>
                <a:latin typeface="Arial" panose="020B0604020202020204" pitchFamily="34" charset="0"/>
              </a:rPr>
              <a:t>OXIDATION </a:t>
            </a:r>
            <a:r>
              <a:rPr lang="en-US" altLang="en-US" b="1" dirty="0">
                <a:effectLst>
                  <a:outerShdw blurRad="38100" dist="38100" dir="2700000" algn="tl">
                    <a:srgbClr val="C0C0C0"/>
                  </a:outerShdw>
                </a:effectLst>
                <a:latin typeface="Arial" panose="020B0604020202020204" pitchFamily="34" charset="0"/>
              </a:rPr>
              <a:t>— loss of electron(s) by a species; increase in oxidation number; increase in oxygen atom.</a:t>
            </a:r>
            <a:endParaRPr lang="en-US" altLang="en-US" b="1" dirty="0">
              <a:effectLst>
                <a:outerShdw blurRad="38100" dist="38100" dir="2700000" algn="tl">
                  <a:srgbClr val="C0C0C0"/>
                </a:outerShdw>
              </a:effectLst>
              <a:latin typeface="Arial" panose="020B0604020202020204" pitchFamily="34" charset="0"/>
            </a:endParaRPr>
          </a:p>
          <a:p>
            <a:pPr eaLnBrk="1" hangingPunct="1">
              <a:lnSpc>
                <a:spcPct val="110000"/>
              </a:lnSpc>
              <a:defRPr/>
            </a:pPr>
            <a:r>
              <a:rPr lang="en-US" altLang="en-US" b="1" dirty="0">
                <a:solidFill>
                  <a:srgbClr val="FF0000"/>
                </a:solidFill>
                <a:effectLst>
                  <a:outerShdw blurRad="38100" dist="38100" dir="2700000" algn="tl">
                    <a:srgbClr val="C0C0C0"/>
                  </a:outerShdw>
                </a:effectLst>
                <a:latin typeface="Arial" panose="020B0604020202020204" pitchFamily="34" charset="0"/>
              </a:rPr>
              <a:t>REDUCTION </a:t>
            </a:r>
            <a:r>
              <a:rPr lang="en-US" altLang="en-US" b="1" dirty="0">
                <a:effectLst>
                  <a:outerShdw blurRad="38100" dist="38100" dir="2700000" algn="tl">
                    <a:srgbClr val="C0C0C0"/>
                  </a:outerShdw>
                </a:effectLst>
                <a:latin typeface="Arial" panose="020B0604020202020204" pitchFamily="34" charset="0"/>
              </a:rPr>
              <a:t>— gain of electron(s); decrease in oxidation number; decrease in oxygen atom; increase in hydrogen atom.</a:t>
            </a:r>
            <a:endParaRPr lang="en-US" altLang="en-US" b="1" dirty="0">
              <a:effectLst>
                <a:outerShdw blurRad="38100" dist="38100" dir="2700000" algn="tl">
                  <a:srgbClr val="C0C0C0"/>
                </a:outerShdw>
              </a:effectLst>
              <a:latin typeface="Arial" panose="020B0604020202020204" pitchFamily="34" charset="0"/>
            </a:endParaRPr>
          </a:p>
          <a:p>
            <a:pPr eaLnBrk="1" hangingPunct="1">
              <a:lnSpc>
                <a:spcPct val="110000"/>
              </a:lnSpc>
              <a:defRPr/>
            </a:pPr>
            <a:r>
              <a:rPr lang="en-US" altLang="en-US" b="1" dirty="0">
                <a:solidFill>
                  <a:schemeClr val="accent2"/>
                </a:solidFill>
                <a:effectLst>
                  <a:outerShdw blurRad="38100" dist="38100" dir="2700000" algn="tl">
                    <a:srgbClr val="C0C0C0"/>
                  </a:outerShdw>
                </a:effectLst>
                <a:latin typeface="Arial" panose="020B0604020202020204" pitchFamily="34" charset="0"/>
              </a:rPr>
              <a:t>OXIDIZING AGENT (OXIDANT) </a:t>
            </a:r>
            <a:r>
              <a:rPr lang="en-US" altLang="en-US" b="1" dirty="0">
                <a:effectLst>
                  <a:outerShdw blurRad="38100" dist="38100" dir="2700000" algn="tl">
                    <a:srgbClr val="C0C0C0"/>
                  </a:outerShdw>
                </a:effectLst>
                <a:latin typeface="Arial" panose="020B0604020202020204" pitchFamily="34" charset="0"/>
              </a:rPr>
              <a:t>— electron acceptor; species is reduced. (an agent facilitates something; ex.  Travel agents don’t travel, they facilitate travel)</a:t>
            </a:r>
            <a:endParaRPr lang="en-US" altLang="en-US" b="1" dirty="0">
              <a:effectLst>
                <a:outerShdw blurRad="38100" dist="38100" dir="2700000" algn="tl">
                  <a:srgbClr val="C0C0C0"/>
                </a:outerShdw>
              </a:effectLst>
              <a:latin typeface="Arial" panose="020B0604020202020204" pitchFamily="34" charset="0"/>
            </a:endParaRPr>
          </a:p>
          <a:p>
            <a:pPr eaLnBrk="1" hangingPunct="1">
              <a:lnSpc>
                <a:spcPct val="110000"/>
              </a:lnSpc>
              <a:defRPr/>
            </a:pPr>
            <a:r>
              <a:rPr lang="en-US" altLang="en-US" b="1" dirty="0">
                <a:solidFill>
                  <a:srgbClr val="500093"/>
                </a:solidFill>
                <a:effectLst>
                  <a:outerShdw blurRad="38100" dist="38100" dir="2700000" algn="tl">
                    <a:srgbClr val="C0C0C0"/>
                  </a:outerShdw>
                </a:effectLst>
                <a:latin typeface="Arial" panose="020B0604020202020204" pitchFamily="34" charset="0"/>
              </a:rPr>
              <a:t>REDUCING AGENT (REDUCTANT) </a:t>
            </a:r>
            <a:r>
              <a:rPr lang="en-US" altLang="en-US" b="1" dirty="0">
                <a:effectLst>
                  <a:outerShdw blurRad="38100" dist="38100" dir="2700000" algn="tl">
                    <a:srgbClr val="C0C0C0"/>
                  </a:outerShdw>
                </a:effectLst>
                <a:latin typeface="Arial" panose="020B0604020202020204" pitchFamily="34" charset="0"/>
              </a:rPr>
              <a:t>— electron donor; species is oxidized.</a:t>
            </a:r>
            <a:endParaRPr lang="en-US" altLang="en-US" b="1" dirty="0">
              <a:effectLst>
                <a:outerShdw blurRad="38100" dist="38100" dir="2700000" algn="tl">
                  <a:srgbClr val="C0C0C0"/>
                </a:outerShdw>
              </a:effectLst>
              <a:latin typeface="Arial" panose="020B0604020202020204" pitchFamily="34" charset="0"/>
            </a:endParaRPr>
          </a:p>
          <a:p>
            <a:pPr>
              <a:defRP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b="39539"/>
          <a:stretch>
            <a:fillRect/>
          </a:stretch>
        </p:blipFill>
        <p:spPr>
          <a:xfrm>
            <a:off x="323215" y="1697990"/>
            <a:ext cx="8669655" cy="1800225"/>
          </a:xfrm>
          <a:prstGeom prst="rect">
            <a:avLst/>
          </a:prstGeom>
        </p:spPr>
      </p:pic>
      <p:pic>
        <p:nvPicPr>
          <p:cNvPr id="6" name="图片 5"/>
          <p:cNvPicPr>
            <a:picLocks noChangeAspect="1"/>
          </p:cNvPicPr>
          <p:nvPr>
            <p:custDataLst>
              <p:tags r:id="rId2"/>
            </p:custDataLst>
          </p:nvPr>
        </p:nvPicPr>
        <p:blipFill>
          <a:blip r:embed="rId1"/>
          <a:srcRect t="76456"/>
          <a:stretch>
            <a:fillRect/>
          </a:stretch>
        </p:blipFill>
        <p:spPr>
          <a:xfrm>
            <a:off x="322580" y="3498215"/>
            <a:ext cx="8669655" cy="7010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79705" y="260350"/>
            <a:ext cx="8851900" cy="2222500"/>
          </a:xfrm>
          <a:prstGeom prst="rect">
            <a:avLst/>
          </a:prstGeom>
        </p:spPr>
      </p:pic>
      <p:pic>
        <p:nvPicPr>
          <p:cNvPr id="5" name="图片 4"/>
          <p:cNvPicPr>
            <a:picLocks noChangeAspect="1"/>
          </p:cNvPicPr>
          <p:nvPr/>
        </p:nvPicPr>
        <p:blipFill>
          <a:blip r:embed="rId2"/>
          <a:stretch>
            <a:fillRect/>
          </a:stretch>
        </p:blipFill>
        <p:spPr>
          <a:xfrm>
            <a:off x="179705" y="2482850"/>
            <a:ext cx="8851265" cy="1772920"/>
          </a:xfrm>
          <a:prstGeom prst="rect">
            <a:avLst/>
          </a:prstGeom>
        </p:spPr>
      </p:pic>
      <p:pic>
        <p:nvPicPr>
          <p:cNvPr id="6" name="图片 5"/>
          <p:cNvPicPr>
            <a:picLocks noChangeAspect="1"/>
          </p:cNvPicPr>
          <p:nvPr/>
        </p:nvPicPr>
        <p:blipFill>
          <a:blip r:embed="rId3"/>
          <a:stretch>
            <a:fillRect/>
          </a:stretch>
        </p:blipFill>
        <p:spPr>
          <a:xfrm>
            <a:off x="179705" y="4255770"/>
            <a:ext cx="5156200" cy="24130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605" y="764540"/>
            <a:ext cx="8229600" cy="779934"/>
          </a:xfrm>
        </p:spPr>
        <p:txBody>
          <a:bodyPr/>
          <a:lstStyle/>
          <a:p>
            <a:r>
              <a:rPr lang="en-US" altLang="zh-CN" sz="4400" dirty="0"/>
              <a:t>12.4 Application of Primary Cell (Higher Level)</a:t>
            </a:r>
            <a:endParaRPr lang="en-US" altLang="en-GB" sz="4400" dirty="0"/>
          </a:p>
        </p:txBody>
      </p:sp>
      <p:pic>
        <p:nvPicPr>
          <p:cNvPr id="3" name="图片 2"/>
          <p:cNvPicPr>
            <a:picLocks noChangeAspect="1"/>
          </p:cNvPicPr>
          <p:nvPr/>
        </p:nvPicPr>
        <p:blipFill>
          <a:blip r:embed="rId1"/>
          <a:stretch>
            <a:fillRect/>
          </a:stretch>
        </p:blipFill>
        <p:spPr>
          <a:xfrm>
            <a:off x="395605" y="1700530"/>
            <a:ext cx="8204200" cy="49847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1143000"/>
          </a:xfrm>
        </p:spPr>
        <p:txBody>
          <a:bodyPr/>
          <a:lstStyle/>
          <a:p>
            <a:r>
              <a:rPr lang="en-US" altLang="zh-CN" sz="4400" dirty="0"/>
              <a:t>Different half-cells make primary cells with different </a:t>
            </a:r>
            <a:r>
              <a:rPr lang="en-GB" altLang="zh-CN" sz="4400" dirty="0"/>
              <a:t>voltages</a:t>
            </a:r>
            <a:endParaRPr lang="zh-CN" altLang="en-US" sz="4400" dirty="0"/>
          </a:p>
        </p:txBody>
      </p:sp>
      <p:sp>
        <p:nvSpPr>
          <p:cNvPr id="3" name="内容占位符 2"/>
          <p:cNvSpPr>
            <a:spLocks noGrp="1"/>
          </p:cNvSpPr>
          <p:nvPr>
            <p:ph idx="1"/>
          </p:nvPr>
        </p:nvSpPr>
        <p:spPr>
          <a:xfrm>
            <a:off x="457200" y="1619672"/>
            <a:ext cx="8229600" cy="4389437"/>
          </a:xfrm>
        </p:spPr>
        <p:txBody>
          <a:bodyPr/>
          <a:lstStyle/>
          <a:p>
            <a:r>
              <a:rPr lang="en-US" altLang="zh-CN" sz="2400" dirty="0"/>
              <a:t>Any two half-cells can be connected together similarly to make a voltaic cell. </a:t>
            </a:r>
            <a:endParaRPr lang="en-US" altLang="zh-CN" sz="2400" dirty="0"/>
          </a:p>
          <a:p>
            <a:r>
              <a:rPr lang="en-US" altLang="zh-CN" sz="2400" dirty="0"/>
              <a:t>For any such cell the direction of electron flow and the voltage generated will be determined by the difference in reducing strength of the two metals. </a:t>
            </a:r>
            <a:endParaRPr lang="en-US" altLang="zh-CN" sz="2400" dirty="0"/>
          </a:p>
          <a:p>
            <a:r>
              <a:rPr lang="en-US" altLang="zh-CN" sz="2400" dirty="0"/>
              <a:t>In most cases this can be judged by the relative position of the metals in the reactivity series. </a:t>
            </a:r>
            <a:endParaRPr lang="en-US" altLang="zh-CN" sz="2400" dirty="0"/>
          </a:p>
          <a:p>
            <a:r>
              <a:rPr lang="en-US" altLang="zh-CN" sz="2400" dirty="0"/>
              <a:t>For example if we changed the copper half-cell in the example above to a silver half-cell, a larger voltage would be produced because the difference in electrode potentials of zinc and silver is greater than between that of zinc and copper. </a:t>
            </a:r>
            <a:endParaRPr lang="en-US" altLang="zh-CN" sz="2400" dirty="0"/>
          </a:p>
          <a:p>
            <a:r>
              <a:rPr lang="en-US" altLang="zh-CN" sz="2400" dirty="0"/>
              <a:t>Electrons would flow from zinc (anode) to silver (cathode).</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539552" y="908720"/>
            <a:ext cx="8194422" cy="5342586"/>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476672"/>
            <a:ext cx="8229600" cy="2160240"/>
          </a:xfrm>
        </p:spPr>
        <p:txBody>
          <a:bodyPr/>
          <a:lstStyle/>
          <a:p>
            <a:r>
              <a:rPr lang="en-US" altLang="zh-CN" sz="2000" dirty="0"/>
              <a:t>If we now make a voltaic cell with one copper electrode and one silver electrode, the direction of electron flow would be away from copper towards silver. </a:t>
            </a:r>
            <a:endParaRPr lang="en-US" altLang="zh-CN" sz="2000" dirty="0"/>
          </a:p>
          <a:p>
            <a:r>
              <a:rPr lang="en-US" altLang="zh-CN" sz="2000" dirty="0"/>
              <a:t>In other words, copper will be the anode and silver the cathode. </a:t>
            </a:r>
            <a:endParaRPr lang="en-US" altLang="zh-CN" sz="2000" dirty="0"/>
          </a:p>
          <a:p>
            <a:r>
              <a:rPr lang="en-US" altLang="zh-CN" sz="2000" dirty="0"/>
              <a:t>This is due to the greater reducing power of copper – it has the lower electrode potential.</a:t>
            </a:r>
            <a:endParaRPr lang="zh-CN" altLang="en-US" sz="2000" dirty="0"/>
          </a:p>
        </p:txBody>
      </p:sp>
      <p:pic>
        <p:nvPicPr>
          <p:cNvPr id="4" name="图片 3"/>
          <p:cNvPicPr>
            <a:picLocks noChangeAspect="1"/>
          </p:cNvPicPr>
          <p:nvPr/>
        </p:nvPicPr>
        <p:blipFill>
          <a:blip r:embed="rId1">
            <a:lum bright="-20000" contrast="40000"/>
          </a:blip>
          <a:stretch>
            <a:fillRect/>
          </a:stretch>
        </p:blipFill>
        <p:spPr>
          <a:xfrm>
            <a:off x="971600" y="2636912"/>
            <a:ext cx="6454178" cy="406624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5"/>
            <a:ext cx="8229600" cy="5559896"/>
          </a:xfrm>
        </p:spPr>
        <p:txBody>
          <a:bodyPr/>
          <a:lstStyle/>
          <a:p>
            <a:r>
              <a:rPr lang="en-US" altLang="zh-CN" dirty="0"/>
              <a:t>We can now summarize the parts of a voltaic cell and the direction of movement of </a:t>
            </a:r>
            <a:r>
              <a:rPr lang="en-GB" altLang="zh-CN" dirty="0"/>
              <a:t>electrons and ions:</a:t>
            </a:r>
            <a:endParaRPr lang="en-GB" altLang="zh-CN" dirty="0"/>
          </a:p>
          <a:p>
            <a:r>
              <a:rPr lang="en-US" altLang="zh-CN" dirty="0"/>
              <a:t>electrons flow from anode to cathode through the external circuit;</a:t>
            </a:r>
            <a:endParaRPr lang="en-US" altLang="zh-CN" dirty="0"/>
          </a:p>
          <a:p>
            <a:r>
              <a:rPr lang="en-US" altLang="zh-CN" dirty="0"/>
              <a:t>anions migrate from cathode to anode through the salt bridge;</a:t>
            </a:r>
            <a:endParaRPr lang="en-US" altLang="zh-CN" dirty="0"/>
          </a:p>
          <a:p>
            <a:r>
              <a:rPr lang="en-US" altLang="zh-CN" dirty="0"/>
              <a:t>cations migrate from anode to cathode through the salt bridge.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691680" y="908720"/>
            <a:ext cx="5865551" cy="52468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8614"/>
            <a:ext cx="8229600" cy="635918"/>
          </a:xfrm>
        </p:spPr>
        <p:txBody>
          <a:bodyPr/>
          <a:lstStyle/>
          <a:p>
            <a:r>
              <a:rPr lang="en-GB" altLang="zh-CN" dirty="0"/>
              <a:t>Standard electrode potentials</a:t>
            </a:r>
            <a:endParaRPr lang="zh-CN" altLang="en-US" dirty="0"/>
          </a:p>
        </p:txBody>
      </p:sp>
      <p:sp>
        <p:nvSpPr>
          <p:cNvPr id="3" name="内容占位符 2"/>
          <p:cNvSpPr>
            <a:spLocks noGrp="1"/>
          </p:cNvSpPr>
          <p:nvPr>
            <p:ph idx="1"/>
          </p:nvPr>
        </p:nvSpPr>
        <p:spPr>
          <a:xfrm>
            <a:off x="107504" y="1412776"/>
            <a:ext cx="8928992" cy="5040560"/>
          </a:xfrm>
        </p:spPr>
        <p:txBody>
          <a:bodyPr/>
          <a:lstStyle/>
          <a:p>
            <a:r>
              <a:rPr lang="en-US" altLang="zh-CN" sz="2400" dirty="0">
                <a:latin typeface="Times New Roman" panose="02020603050405020304" pitchFamily="18" charset="0"/>
                <a:cs typeface="Times New Roman" panose="02020603050405020304" pitchFamily="18" charset="0"/>
              </a:rPr>
              <a:t>Some definitions of terms used in electrochemistry and an introduction to the units used.</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The SI unit of electric current (I) is the ampere, usually known as amp (A). It is an SI base unit, from which other units are derived.</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The SI unit of electric charge (Q) is the coulomb (C). It is the amount of charge transported in 1 second by a current of 1 ampere. The charge on a single electron is 1.602 × 10</a:t>
            </a:r>
            <a:r>
              <a:rPr lang="en-US" altLang="zh-CN" sz="2400" baseline="30000" dirty="0">
                <a:latin typeface="Times New Roman" panose="02020603050405020304" pitchFamily="18" charset="0"/>
                <a:cs typeface="Times New Roman" panose="02020603050405020304" pitchFamily="18" charset="0"/>
              </a:rPr>
              <a:t>–19</a:t>
            </a:r>
            <a:r>
              <a:rPr lang="en-US" altLang="zh-CN" sz="2400" dirty="0">
                <a:latin typeface="Times New Roman" panose="02020603050405020304" pitchFamily="18" charset="0"/>
                <a:cs typeface="Times New Roman" panose="02020603050405020304" pitchFamily="18" charset="0"/>
              </a:rPr>
              <a:t> C, so one mole of electrons carries a charge of 96485.34 C mol</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and this is known as faraday’s constant (F).</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So the familiar equation Q = I × t can also be written as C = A × s</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The charge on a single electron is 1.602 × 10</a:t>
            </a:r>
            <a:r>
              <a:rPr lang="en-US" altLang="zh-CN" sz="2400" baseline="30000" dirty="0">
                <a:latin typeface="Times New Roman" panose="02020603050405020304" pitchFamily="18" charset="0"/>
                <a:cs typeface="Times New Roman" panose="02020603050405020304" pitchFamily="18" charset="0"/>
              </a:rPr>
              <a:t>–19</a:t>
            </a:r>
            <a:r>
              <a:rPr lang="en-US" altLang="zh-CN" sz="2400" dirty="0">
                <a:latin typeface="Times New Roman" panose="02020603050405020304" pitchFamily="18" charset="0"/>
                <a:cs typeface="Times New Roman" panose="02020603050405020304" pitchFamily="18" charset="0"/>
              </a:rPr>
              <a:t> C, so 1 mol of electrons carries a charge of 96 485.34 C mol</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9"/>
            <a:ext cx="8363272" cy="5343872"/>
          </a:xfrm>
        </p:spPr>
        <p:txBody>
          <a:bodyPr/>
          <a:lstStyle/>
          <a:p>
            <a:r>
              <a:rPr lang="en-US" altLang="zh-CN" sz="2400" dirty="0"/>
              <a:t>The SI unit of potential difference is the volt (V). It is equal to the difference in electric potential between two points on a conducting wire, and defined as the amount of energy (J) that can be delivered by a coulomb of electric charge (C).</a:t>
            </a:r>
            <a:endParaRPr lang="en-US" altLang="zh-CN" sz="2400" dirty="0"/>
          </a:p>
          <a:p>
            <a:r>
              <a:rPr lang="en-US" altLang="zh-CN" sz="2400" dirty="0"/>
              <a:t>V = J × C</a:t>
            </a:r>
            <a:r>
              <a:rPr lang="en-US" altLang="zh-CN" sz="2400" baseline="30000" dirty="0"/>
              <a:t>–1</a:t>
            </a:r>
            <a:endParaRPr lang="en-US" altLang="zh-CN" sz="2400" baseline="30000" dirty="0"/>
          </a:p>
          <a:p>
            <a:r>
              <a:rPr lang="en-US" altLang="zh-CN" sz="2400" dirty="0"/>
              <a:t>The </a:t>
            </a:r>
            <a:r>
              <a:rPr lang="en-US" altLang="zh-CN" sz="2400" b="1" dirty="0">
                <a:solidFill>
                  <a:srgbClr val="FF0000"/>
                </a:solidFill>
              </a:rPr>
              <a:t>electromotive force (EMF)</a:t>
            </a:r>
            <a:r>
              <a:rPr lang="en-US" altLang="zh-CN" sz="2400" dirty="0"/>
              <a:t> of a cell is the greatest potential difference that it can generate. </a:t>
            </a:r>
            <a:r>
              <a:rPr lang="en-US" altLang="zh-CN" sz="2400" b="1" dirty="0">
                <a:solidFill>
                  <a:srgbClr val="FF0000"/>
                </a:solidFill>
              </a:rPr>
              <a:t>It is measured in volts. </a:t>
            </a:r>
            <a:r>
              <a:rPr lang="en-US" altLang="zh-CN" sz="2400" dirty="0"/>
              <a:t>In practice, because of its internal resistance, it is measurable only when the cell is not supplying current.</a:t>
            </a:r>
            <a:endParaRPr lang="en-US" altLang="zh-CN" sz="2400" dirty="0"/>
          </a:p>
          <a:p>
            <a:r>
              <a:rPr lang="en-US" altLang="zh-CN" sz="2400" dirty="0"/>
              <a:t>We will use the term </a:t>
            </a:r>
            <a:r>
              <a:rPr lang="en-US" altLang="zh-CN" sz="2400" b="1" dirty="0">
                <a:solidFill>
                  <a:srgbClr val="FF0000"/>
                </a:solidFill>
              </a:rPr>
              <a:t>cell potential </a:t>
            </a:r>
            <a:r>
              <a:rPr lang="en-US" altLang="zh-CN" sz="2400" b="1" dirty="0" err="1">
                <a:solidFill>
                  <a:srgbClr val="FF0000"/>
                </a:solidFill>
              </a:rPr>
              <a:t>E</a:t>
            </a:r>
            <a:r>
              <a:rPr lang="en-US" altLang="zh-CN" sz="2400" b="1" baseline="-25000" dirty="0" err="1">
                <a:solidFill>
                  <a:srgbClr val="FF0000"/>
                </a:solidFill>
              </a:rPr>
              <a:t>cell</a:t>
            </a:r>
            <a:r>
              <a:rPr lang="en-US" altLang="zh-CN" sz="2400" dirty="0"/>
              <a:t> to describe the potential difference when generating electrical energy.</a:t>
            </a:r>
            <a:endParaRPr lang="en-US" altLang="zh-CN" sz="2400" dirty="0"/>
          </a:p>
          <a:p>
            <a:r>
              <a:rPr lang="en-US" altLang="zh-CN" sz="2400" dirty="0"/>
              <a:t>Cells in series are connected along the same path, so the same current flows through all components.</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813"/>
            <a:ext cx="8229600" cy="852487"/>
          </a:xfrm>
        </p:spPr>
        <p:txBody>
          <a:bodyPr/>
          <a:lstStyle/>
          <a:p>
            <a:pPr eaLnBrk="1" hangingPunct="1"/>
            <a:r>
              <a:rPr lang="en-US" altLang="zh-CN" sz="4000"/>
              <a:t>Method to remember this</a:t>
            </a:r>
            <a:endParaRPr lang="zh-CN" altLang="en-US" sz="4000"/>
          </a:p>
        </p:txBody>
      </p:sp>
      <p:sp>
        <p:nvSpPr>
          <p:cNvPr id="3" name="内容占位符 2"/>
          <p:cNvSpPr>
            <a:spLocks noGrp="1"/>
          </p:cNvSpPr>
          <p:nvPr>
            <p:ph idx="1"/>
          </p:nvPr>
        </p:nvSpPr>
        <p:spPr>
          <a:xfrm>
            <a:off x="457200" y="1916832"/>
            <a:ext cx="8229600" cy="4752256"/>
          </a:xfrm>
        </p:spPr>
        <p:txBody>
          <a:bodyPr>
            <a:normAutofit/>
          </a:bodyPr>
          <a:lstStyle/>
          <a:p>
            <a:pPr marL="274320" indent="-274320" eaLnBrk="1" fontAlgn="auto" hangingPunct="1">
              <a:spcAft>
                <a:spcPts val="0"/>
              </a:spcAft>
              <a:buClr>
                <a:schemeClr val="accent3"/>
              </a:buClr>
              <a:buFont typeface="Wingdings 2" panose="05020102010507070707"/>
              <a:buChar char=""/>
              <a:defRPr/>
            </a:pPr>
            <a:r>
              <a:rPr lang="en-US" altLang="zh-CN" b="1" dirty="0">
                <a:solidFill>
                  <a:srgbClr val="FF0000"/>
                </a:solidFill>
              </a:rPr>
              <a:t>LEO</a:t>
            </a:r>
            <a:r>
              <a:rPr lang="en-US" altLang="zh-CN" dirty="0"/>
              <a:t> (the lion) goes to </a:t>
            </a:r>
            <a:r>
              <a:rPr lang="en-US" altLang="zh-CN" b="1" dirty="0">
                <a:solidFill>
                  <a:srgbClr val="FF0000"/>
                </a:solidFill>
              </a:rPr>
              <a:t>GER (or </a:t>
            </a:r>
            <a:r>
              <a:rPr lang="zh-CN" altLang="en-US" b="1" dirty="0">
                <a:solidFill>
                  <a:srgbClr val="FF0000"/>
                </a:solidFill>
              </a:rPr>
              <a:t>劉喆</a:t>
            </a:r>
            <a:r>
              <a:rPr lang="en-US" altLang="zh-CN" b="1" dirty="0">
                <a:solidFill>
                  <a:srgbClr val="FF0000"/>
                </a:solidFill>
              </a:rPr>
              <a:t>?)</a:t>
            </a:r>
            <a:endParaRPr lang="en-US" altLang="zh-CN" b="1" dirty="0">
              <a:solidFill>
                <a:srgbClr val="FF0000"/>
              </a:solidFill>
            </a:endParaRPr>
          </a:p>
          <a:p>
            <a:pPr marL="274320" indent="-274320" eaLnBrk="1" fontAlgn="auto" hangingPunct="1">
              <a:spcAft>
                <a:spcPts val="0"/>
              </a:spcAft>
              <a:buClr>
                <a:schemeClr val="accent3"/>
              </a:buClr>
              <a:buFont typeface="Wingdings 2" panose="05020102010507070707"/>
              <a:buChar char=""/>
              <a:defRPr/>
            </a:pPr>
            <a:r>
              <a:rPr lang="en-US" altLang="zh-CN" b="1" dirty="0">
                <a:solidFill>
                  <a:srgbClr val="FF0000"/>
                </a:solidFill>
              </a:rPr>
              <a:t>L</a:t>
            </a:r>
            <a:r>
              <a:rPr lang="en-US" altLang="zh-CN" dirty="0"/>
              <a:t>oss of </a:t>
            </a:r>
            <a:r>
              <a:rPr lang="en-US" altLang="zh-CN" b="1" dirty="0">
                <a:solidFill>
                  <a:srgbClr val="FF0000"/>
                </a:solidFill>
              </a:rPr>
              <a:t>E</a:t>
            </a:r>
            <a:r>
              <a:rPr lang="en-US" altLang="zh-CN" dirty="0"/>
              <a:t>lectrons is </a:t>
            </a:r>
            <a:r>
              <a:rPr lang="en-US" altLang="zh-CN" b="1" dirty="0">
                <a:solidFill>
                  <a:srgbClr val="FF0000"/>
                </a:solidFill>
              </a:rPr>
              <a:t>O</a:t>
            </a:r>
            <a:r>
              <a:rPr lang="en-US" altLang="zh-CN" dirty="0"/>
              <a:t>xidation;</a:t>
            </a:r>
            <a:endParaRPr lang="en-US" altLang="zh-CN" dirty="0"/>
          </a:p>
          <a:p>
            <a:pPr marL="274320" indent="-274320" eaLnBrk="1" fontAlgn="auto" hangingPunct="1">
              <a:spcAft>
                <a:spcPts val="0"/>
              </a:spcAft>
              <a:buClr>
                <a:schemeClr val="accent3"/>
              </a:buClr>
              <a:buFont typeface="Wingdings 2" panose="05020102010507070707"/>
              <a:buChar char=""/>
              <a:defRPr/>
            </a:pPr>
            <a:r>
              <a:rPr lang="en-US" altLang="zh-CN" b="1" dirty="0">
                <a:solidFill>
                  <a:srgbClr val="FF0000"/>
                </a:solidFill>
              </a:rPr>
              <a:t>G</a:t>
            </a:r>
            <a:r>
              <a:rPr lang="en-US" altLang="zh-CN" dirty="0"/>
              <a:t>ain of </a:t>
            </a:r>
            <a:r>
              <a:rPr lang="en-US" altLang="zh-CN" b="1" dirty="0">
                <a:solidFill>
                  <a:srgbClr val="FF0000"/>
                </a:solidFill>
              </a:rPr>
              <a:t>E</a:t>
            </a:r>
            <a:r>
              <a:rPr lang="en-US" altLang="zh-CN" dirty="0"/>
              <a:t>lectrons is </a:t>
            </a:r>
            <a:r>
              <a:rPr lang="en-US" altLang="zh-CN" b="1" dirty="0">
                <a:solidFill>
                  <a:srgbClr val="FF0000"/>
                </a:solidFill>
              </a:rPr>
              <a:t>R</a:t>
            </a:r>
            <a:r>
              <a:rPr lang="en-US" altLang="zh-CN" dirty="0"/>
              <a:t>eduction.</a:t>
            </a:r>
            <a:endParaRPr lang="en-US" altLang="zh-CN" dirty="0"/>
          </a:p>
          <a:p>
            <a:pPr marL="274320" indent="-274320" eaLnBrk="1" fontAlgn="auto" hangingPunct="1">
              <a:spcAft>
                <a:spcPts val="0"/>
              </a:spcAft>
              <a:buClr>
                <a:schemeClr val="accent3"/>
              </a:buClr>
              <a:buFont typeface="Wingdings 2" panose="05020102010507070707"/>
              <a:buChar char=""/>
              <a:defRPr/>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5496" y="548680"/>
            <a:ext cx="8229600" cy="1143000"/>
          </a:xfrm>
        </p:spPr>
        <p:txBody>
          <a:bodyPr/>
          <a:lstStyle/>
          <a:p>
            <a:r>
              <a:rPr lang="en-US" altLang="zh-CN" sz="4000" dirty="0"/>
              <a:t>Comparisons of half-cell electrode potentials need a </a:t>
            </a:r>
            <a:r>
              <a:rPr lang="en-GB" altLang="zh-CN" sz="4000" dirty="0"/>
              <a:t>reference point</a:t>
            </a:r>
            <a:endParaRPr lang="zh-CN" altLang="en-US" sz="4000" dirty="0"/>
          </a:p>
        </p:txBody>
      </p:sp>
      <p:sp>
        <p:nvSpPr>
          <p:cNvPr id="3" name="内容占位符 2"/>
          <p:cNvSpPr>
            <a:spLocks noGrp="1"/>
          </p:cNvSpPr>
          <p:nvPr>
            <p:ph idx="1"/>
          </p:nvPr>
        </p:nvSpPr>
        <p:spPr/>
        <p:txBody>
          <a:bodyPr/>
          <a:lstStyle/>
          <a:p>
            <a:r>
              <a:rPr lang="en-US" altLang="zh-CN" dirty="0"/>
              <a:t>A voltaic cell generates a potential difference known as the electromotive force (EMF).</a:t>
            </a:r>
            <a:endParaRPr lang="en-US" altLang="zh-CN" dirty="0"/>
          </a:p>
          <a:p>
            <a:r>
              <a:rPr lang="en-US" altLang="zh-CN" dirty="0"/>
              <a:t>As electrons tend to flow from the half-cell with the more negative potential to the half-cell with the more positive potential, the potential generated is called the </a:t>
            </a:r>
            <a:r>
              <a:rPr lang="en-US" altLang="zh-CN" b="1" dirty="0">
                <a:solidFill>
                  <a:srgbClr val="FF0000"/>
                </a:solidFill>
              </a:rPr>
              <a:t>cell potential </a:t>
            </a:r>
            <a:r>
              <a:rPr lang="en-US" altLang="zh-CN" dirty="0"/>
              <a:t>or </a:t>
            </a:r>
            <a:r>
              <a:rPr lang="en-US" altLang="zh-CN" b="1" dirty="0">
                <a:solidFill>
                  <a:srgbClr val="FF0000"/>
                </a:solidFill>
              </a:rPr>
              <a:t>electrode potential </a:t>
            </a:r>
            <a:r>
              <a:rPr lang="en-US" altLang="zh-CN" dirty="0"/>
              <a:t>and is given the symbol </a:t>
            </a:r>
            <a:r>
              <a:rPr lang="en-US" altLang="zh-CN" b="1" dirty="0">
                <a:solidFill>
                  <a:srgbClr val="FF0000"/>
                </a:solidFill>
              </a:rPr>
              <a:t>E</a:t>
            </a:r>
            <a:r>
              <a:rPr lang="en-US" altLang="zh-CN"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36713"/>
            <a:ext cx="8229600" cy="5487888"/>
          </a:xfrm>
        </p:spPr>
        <p:txBody>
          <a:bodyPr/>
          <a:lstStyle/>
          <a:p>
            <a:r>
              <a:rPr lang="en-GB" altLang="zh-CN" sz="2400" dirty="0"/>
              <a:t>The magnitude of this </a:t>
            </a:r>
            <a:r>
              <a:rPr lang="en-US" altLang="zh-CN" sz="2400" dirty="0"/>
              <a:t>voltage depends on the </a:t>
            </a:r>
            <a:r>
              <a:rPr lang="en-US" altLang="zh-CN" sz="2400" b="1" dirty="0">
                <a:solidFill>
                  <a:srgbClr val="FF0000"/>
                </a:solidFill>
              </a:rPr>
              <a:t>difference</a:t>
            </a:r>
            <a:r>
              <a:rPr lang="en-US" altLang="zh-CN" sz="2400" i="1" dirty="0"/>
              <a:t> </a:t>
            </a:r>
            <a:r>
              <a:rPr lang="en-US" altLang="zh-CN" sz="2400" dirty="0"/>
              <a:t>in the tendencies of these two half-cells to undergo reduction.</a:t>
            </a:r>
            <a:endParaRPr lang="en-US" altLang="zh-CN" sz="2400" dirty="0"/>
          </a:p>
          <a:p>
            <a:r>
              <a:rPr lang="en-US" altLang="zh-CN" sz="2400" dirty="0"/>
              <a:t>Clearly, the electrode potential of a single half-cell cannot be measured in isolation, but only when electrons flow as it is linked in this way to another half-cell.</a:t>
            </a:r>
            <a:endParaRPr lang="zh-CN" altLang="en-US" sz="2400" dirty="0"/>
          </a:p>
          <a:p>
            <a:r>
              <a:rPr lang="en-US" altLang="zh-CN" sz="2400" dirty="0"/>
              <a:t>Therefore, in order to draw up a list of the relative reducing power of different half cells, it is necessary to compare them all with some fixed reference point that acts as a standard for measurement. </a:t>
            </a:r>
            <a:endParaRPr lang="en-US" altLang="zh-CN" sz="2400" dirty="0"/>
          </a:p>
          <a:p>
            <a:r>
              <a:rPr lang="en-US" altLang="zh-CN" sz="2400" dirty="0"/>
              <a:t>It is similar to the way in which heights of mountains can be compared with each other because each is given a height relative to an agreed zero point, in this case sea level. </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0320" y="247527"/>
            <a:ext cx="8229600" cy="782960"/>
          </a:xfrm>
        </p:spPr>
        <p:txBody>
          <a:bodyPr/>
          <a:lstStyle/>
          <a:p>
            <a:r>
              <a:rPr lang="en-GB" altLang="zh-CN" sz="4400" dirty="0"/>
              <a:t>The </a:t>
            </a:r>
            <a:r>
              <a:rPr lang="en-US" altLang="en-GB" sz="4400" dirty="0"/>
              <a:t>S</a:t>
            </a:r>
            <a:r>
              <a:rPr lang="en-GB" altLang="zh-CN" sz="4400" dirty="0"/>
              <a:t>tandard </a:t>
            </a:r>
            <a:r>
              <a:rPr lang="en-US" altLang="en-GB" sz="4400" dirty="0"/>
              <a:t>H</a:t>
            </a:r>
            <a:r>
              <a:rPr lang="en-GB" altLang="zh-CN" sz="4400" dirty="0"/>
              <a:t>ydrogen </a:t>
            </a:r>
            <a:r>
              <a:rPr lang="en-US" altLang="en-GB" sz="4400" dirty="0"/>
              <a:t>E</a:t>
            </a:r>
            <a:r>
              <a:rPr lang="en-GB" altLang="zh-CN" sz="4400" dirty="0"/>
              <a:t>lectrode</a:t>
            </a:r>
            <a:endParaRPr lang="zh-CN" altLang="en-US" sz="4400" dirty="0"/>
          </a:p>
        </p:txBody>
      </p:sp>
      <p:sp>
        <p:nvSpPr>
          <p:cNvPr id="3" name="内容占位符 2"/>
          <p:cNvSpPr>
            <a:spLocks noGrp="1"/>
          </p:cNvSpPr>
          <p:nvPr>
            <p:ph idx="1"/>
          </p:nvPr>
        </p:nvSpPr>
        <p:spPr>
          <a:xfrm>
            <a:off x="457200" y="1124744"/>
            <a:ext cx="8229600" cy="5472607"/>
          </a:xfrm>
        </p:spPr>
        <p:txBody>
          <a:bodyPr/>
          <a:lstStyle/>
          <a:p>
            <a:r>
              <a:rPr lang="en-US" altLang="zh-CN" sz="2400" dirty="0"/>
              <a:t>In electrochemistry, the reference standard is the standard hydrogen electrode, sometimes known as SHE. </a:t>
            </a:r>
            <a:endParaRPr lang="en-US" altLang="zh-CN" sz="2400" dirty="0"/>
          </a:p>
          <a:p>
            <a:r>
              <a:rPr lang="en-US" altLang="zh-CN" sz="2400" dirty="0"/>
              <a:t>As we will see, this gives us a baseline for measuring and comparing the electrode potentials of other half-cells.</a:t>
            </a:r>
            <a:endParaRPr lang="en-US" altLang="zh-CN" sz="2400" dirty="0"/>
          </a:p>
          <a:p>
            <a:endParaRPr lang="zh-CN" altLang="en-US" sz="2400" dirty="0"/>
          </a:p>
        </p:txBody>
      </p:sp>
      <p:pic>
        <p:nvPicPr>
          <p:cNvPr id="4" name="图片 3"/>
          <p:cNvPicPr>
            <a:picLocks noChangeAspect="1"/>
          </p:cNvPicPr>
          <p:nvPr/>
        </p:nvPicPr>
        <p:blipFill>
          <a:blip r:embed="rId1">
            <a:lum bright="-20000" contrast="40000"/>
          </a:blip>
          <a:stretch>
            <a:fillRect/>
          </a:stretch>
        </p:blipFill>
        <p:spPr>
          <a:xfrm>
            <a:off x="1547664" y="2722897"/>
            <a:ext cx="5538414" cy="38744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19"/>
            <a:ext cx="8229600" cy="5415881"/>
          </a:xfrm>
        </p:spPr>
        <p:txBody>
          <a:bodyPr/>
          <a:lstStyle/>
          <a:p>
            <a:r>
              <a:rPr lang="en-US" altLang="zh-CN" sz="2400" dirty="0"/>
              <a:t>Platinum is used as the conducting metal in the electrode because it is fairly inert and will not ionize, and it also acts as a catalyst for the reaction of proton reduction.</a:t>
            </a:r>
            <a:endParaRPr lang="en-US" altLang="zh-CN" sz="2400" dirty="0"/>
          </a:p>
          <a:p>
            <a:r>
              <a:rPr lang="en-US" altLang="zh-CN" sz="2400" dirty="0"/>
              <a:t>It is used in the form of ‘platinized platinum’, which means the surface of the metal is coated with very finely divided platinum (sometime known as platinum black). </a:t>
            </a:r>
            <a:endParaRPr lang="en-US" altLang="zh-CN" sz="2400" dirty="0"/>
          </a:p>
          <a:p>
            <a:r>
              <a:rPr lang="en-US" altLang="zh-CN" sz="2400" dirty="0"/>
              <a:t>This causes the electrode reaction to happen rapidly as the large surface area helps in the adsorption of hydrogen gas.</a:t>
            </a:r>
            <a:endParaRPr lang="en-US" altLang="zh-CN" sz="2400" dirty="0"/>
          </a:p>
          <a:p>
            <a:r>
              <a:rPr lang="en-US" altLang="zh-CN" sz="2400" dirty="0"/>
              <a:t>Note that the concentration of H</a:t>
            </a:r>
            <a:r>
              <a:rPr lang="en-US" altLang="zh-CN" sz="2400" baseline="30000" dirty="0"/>
              <a:t>+</a:t>
            </a:r>
            <a:r>
              <a:rPr lang="en-US" altLang="zh-CN" sz="2400" dirty="0"/>
              <a:t> (aq) is 1.0 mol dm</a:t>
            </a:r>
            <a:r>
              <a:rPr lang="en-US" altLang="zh-CN" sz="2400" baseline="30000" dirty="0"/>
              <a:t>–3</a:t>
            </a:r>
            <a:r>
              <a:rPr lang="en-US" altLang="zh-CN" sz="2400" dirty="0"/>
              <a:t> (pH = 0) and the pressure of H</a:t>
            </a:r>
            <a:r>
              <a:rPr lang="en-US" altLang="zh-CN" sz="2400" baseline="-25000" dirty="0"/>
              <a:t>2</a:t>
            </a:r>
            <a:r>
              <a:rPr lang="en-US" altLang="zh-CN" sz="2400" dirty="0"/>
              <a:t> (g) is 100 kPa at 298 K.</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1"/>
            <a:ext cx="8229600" cy="5775920"/>
          </a:xfrm>
        </p:spPr>
        <p:txBody>
          <a:bodyPr/>
          <a:lstStyle/>
          <a:p>
            <a:r>
              <a:rPr lang="en-US" altLang="zh-CN" sz="2400" dirty="0">
                <a:latin typeface="Times New Roman" panose="02020603050405020304" pitchFamily="18" charset="0"/>
                <a:cs typeface="Times New Roman" panose="02020603050405020304" pitchFamily="18" charset="0"/>
              </a:rPr>
              <a:t>As the electrode is immersed in the acidic solution, it is alternately bathed in H</a:t>
            </a:r>
            <a:r>
              <a:rPr lang="en-US" altLang="zh-CN" sz="2400" baseline="300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(aq) and H</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(g), setting up an equilibrium between the adsorbed layer of H</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(g) and aqueous H</a:t>
            </a:r>
            <a:r>
              <a:rPr lang="en-US" altLang="zh-CN" sz="2400" baseline="300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ions.</a:t>
            </a:r>
            <a:endParaRPr lang="en-US" altLang="zh-CN" sz="2400" dirty="0">
              <a:latin typeface="Times New Roman" panose="02020603050405020304" pitchFamily="18" charset="0"/>
              <a:cs typeface="Times New Roman" panose="02020603050405020304" pitchFamily="18" charset="0"/>
            </a:endParaRPr>
          </a:p>
          <a:p>
            <a:pPr lvl="1"/>
            <a:r>
              <a:rPr lang="en-US" altLang="zh-CN" sz="2200" dirty="0">
                <a:latin typeface="Times New Roman" panose="02020603050405020304" pitchFamily="18" charset="0"/>
                <a:cs typeface="Times New Roman" panose="02020603050405020304" pitchFamily="18" charset="0"/>
              </a:rPr>
              <a:t>2 H</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(aq) + 2 e</a:t>
            </a:r>
            <a:r>
              <a:rPr lang="en-US" altLang="zh-CN" sz="2200" baseline="300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H</a:t>
            </a:r>
            <a:r>
              <a:rPr lang="en-US" altLang="zh-CN" sz="2200" baseline="-25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 (g)</a:t>
            </a:r>
            <a:endParaRPr lang="en-US" altLang="zh-CN" sz="22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The reaction is reversible, occurring as reduction of H</a:t>
            </a:r>
            <a:r>
              <a:rPr lang="en-US" altLang="zh-CN" sz="2400" baseline="300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(forward reaction) or as oxidation of H</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(backward reaction), depending on the electrode potential of the half cell to which it is linked, as we will see below.</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The hydrogen half-cell is arbitrarily assigned an electrode potential of zero volts, 0 V.</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This gives us a means to measure and compare electrode potentials of any other half cell to which it is connected.</a:t>
            </a:r>
            <a:endParaRPr lang="zh-CN" altLang="en-US" sz="24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lum bright="-20000" contrast="40000"/>
          </a:blip>
          <a:stretch>
            <a:fillRect/>
          </a:stretch>
        </p:blipFill>
        <p:spPr>
          <a:xfrm>
            <a:off x="3059832" y="2204864"/>
            <a:ext cx="355678" cy="2667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289" y="404664"/>
            <a:ext cx="8435280" cy="707926"/>
          </a:xfrm>
        </p:spPr>
        <p:txBody>
          <a:bodyPr/>
          <a:lstStyle/>
          <a:p>
            <a:r>
              <a:rPr lang="en-GB" altLang="zh-CN" sz="4000" dirty="0"/>
              <a:t>Measuring standard electrode potentials </a:t>
            </a:r>
            <a:endParaRPr lang="zh-CN" altLang="en-US" sz="4000" dirty="0"/>
          </a:p>
        </p:txBody>
      </p:sp>
      <p:sp>
        <p:nvSpPr>
          <p:cNvPr id="3" name="内容占位符 2"/>
          <p:cNvSpPr>
            <a:spLocks noGrp="1"/>
          </p:cNvSpPr>
          <p:nvPr>
            <p:ph idx="1"/>
          </p:nvPr>
        </p:nvSpPr>
        <p:spPr>
          <a:xfrm>
            <a:off x="458289" y="1256606"/>
            <a:ext cx="8229600" cy="4767808"/>
          </a:xfrm>
        </p:spPr>
        <p:txBody>
          <a:bodyPr/>
          <a:lstStyle/>
          <a:p>
            <a:r>
              <a:rPr lang="en-US" altLang="zh-CN" sz="2400" dirty="0"/>
              <a:t>As electrode potentials depend on the concentrations of ions, gas pressures, purity of substance, and temperature, these must all be controlled in order to make valid comparisons between different half-cells. So standard conditions are used in these measurements, defined as follows:</a:t>
            </a:r>
            <a:endParaRPr lang="en-US" altLang="zh-CN" sz="2400" dirty="0"/>
          </a:p>
          <a:p>
            <a:pPr lvl="1"/>
            <a:r>
              <a:rPr lang="en-US" altLang="zh-CN" sz="2200" dirty="0"/>
              <a:t>all solutions must have a concentration of 1.0 mol dm</a:t>
            </a:r>
            <a:r>
              <a:rPr lang="en-US" altLang="zh-CN" sz="2200" baseline="30000" dirty="0"/>
              <a:t>–3</a:t>
            </a:r>
            <a:r>
              <a:rPr lang="en-US" altLang="zh-CN" sz="2200" dirty="0"/>
              <a:t>;</a:t>
            </a:r>
            <a:endParaRPr lang="en-US" altLang="zh-CN" sz="2200" dirty="0"/>
          </a:p>
          <a:p>
            <a:pPr lvl="1"/>
            <a:r>
              <a:rPr lang="en-US" altLang="zh-CN" sz="2200" dirty="0"/>
              <a:t>all gases must be at a pressure of 100 kPa;</a:t>
            </a:r>
            <a:endParaRPr lang="en-US" altLang="zh-CN" sz="2200" dirty="0"/>
          </a:p>
          <a:p>
            <a:pPr lvl="1"/>
            <a:r>
              <a:rPr lang="en-US" altLang="zh-CN" sz="2200" dirty="0"/>
              <a:t>all substances used must be pure;</a:t>
            </a:r>
            <a:endParaRPr lang="en-US" altLang="zh-CN" sz="2200" dirty="0"/>
          </a:p>
          <a:p>
            <a:pPr lvl="1"/>
            <a:r>
              <a:rPr lang="en-US" altLang="zh-CN" sz="2200" dirty="0"/>
              <a:t>temperature is 298 K;</a:t>
            </a:r>
            <a:endParaRPr lang="en-US" altLang="zh-CN" sz="2200" dirty="0"/>
          </a:p>
          <a:p>
            <a:pPr lvl="1"/>
            <a:r>
              <a:rPr lang="en-US" altLang="zh-CN" sz="2200" dirty="0"/>
              <a:t>if the half-cell does not include a solid metal, platinum is used as the electrode.</a:t>
            </a:r>
            <a:endParaRPr lang="en-US" altLang="zh-CN" sz="2200" dirty="0"/>
          </a:p>
          <a:p>
            <a:r>
              <a:rPr lang="en-US" altLang="zh-CN" sz="2400" dirty="0"/>
              <a:t>Half-cells under these conditions are known as standard half-cells.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2987824" y="476672"/>
            <a:ext cx="5640036" cy="3201188"/>
          </a:xfrm>
          <a:prstGeom prst="rect">
            <a:avLst/>
          </a:prstGeom>
        </p:spPr>
      </p:pic>
      <p:pic>
        <p:nvPicPr>
          <p:cNvPr id="4" name="图片 3"/>
          <p:cNvPicPr>
            <a:picLocks noChangeAspect="1"/>
          </p:cNvPicPr>
          <p:nvPr/>
        </p:nvPicPr>
        <p:blipFill>
          <a:blip r:embed="rId2">
            <a:lum bright="-20000" contrast="40000"/>
          </a:blip>
          <a:stretch>
            <a:fillRect/>
          </a:stretch>
        </p:blipFill>
        <p:spPr>
          <a:xfrm>
            <a:off x="0" y="2604891"/>
            <a:ext cx="3707904" cy="391400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29600" cy="4389437"/>
          </a:xfrm>
        </p:spPr>
        <p:txBody>
          <a:bodyPr/>
          <a:lstStyle/>
          <a:p>
            <a:r>
              <a:rPr lang="en-US" altLang="zh-CN" dirty="0"/>
              <a:t>When the standard hydrogen electrode is connected to another standard half-cell by an external circuit with a high-resistance voltmeter and a salt bridge, the EMF generated is known as the </a:t>
            </a:r>
            <a:r>
              <a:rPr lang="en-US" altLang="zh-CN" b="1" dirty="0">
                <a:solidFill>
                  <a:srgbClr val="FF0000"/>
                </a:solidFill>
              </a:rPr>
              <a:t>standard electrode potential </a:t>
            </a:r>
            <a:r>
              <a:rPr lang="en-US" altLang="zh-CN" dirty="0"/>
              <a:t>of that half-cell.</a:t>
            </a:r>
            <a:endParaRPr lang="en-US" altLang="zh-CN" dirty="0"/>
          </a:p>
          <a:p>
            <a:r>
              <a:rPr lang="en-US" altLang="zh-CN" dirty="0"/>
              <a:t>It is given the symbol </a:t>
            </a:r>
            <a:r>
              <a:rPr lang="en-US" altLang="zh-CN" b="1" dirty="0">
                <a:solidFill>
                  <a:srgbClr val="FF0000"/>
                </a:solidFill>
              </a:rPr>
              <a:t>E</a:t>
            </a:r>
            <a:r>
              <a:rPr lang="en-US" altLang="zh-CN" b="1" i="1" strike="sngStrike" baseline="30000" dirty="0">
                <a:solidFill>
                  <a:srgbClr val="FF0000"/>
                </a:solidFill>
                <a:sym typeface="+mn-ea"/>
              </a:rPr>
              <a:t>o</a:t>
            </a:r>
            <a:r>
              <a:rPr lang="en-US" altLang="zh-CN" dirty="0"/>
              <a:t> (</a:t>
            </a:r>
            <a:r>
              <a:rPr lang="en-US" altLang="zh-CN" i="1" dirty="0"/>
              <a:t>E </a:t>
            </a:r>
            <a:r>
              <a:rPr lang="en-US" altLang="zh-CN" dirty="0"/>
              <a:t>refers to electrode potential and the superscript </a:t>
            </a:r>
            <a:r>
              <a:rPr lang="en-US" altLang="zh-CN" i="1" strike="sngStrike" baseline="30000" dirty="0">
                <a:sym typeface="+mn-ea"/>
              </a:rPr>
              <a:t>o</a:t>
            </a:r>
            <a:r>
              <a:rPr lang="en-US" altLang="zh-CN" dirty="0"/>
              <a:t> refers to standard </a:t>
            </a:r>
            <a:r>
              <a:rPr lang="en-GB" altLang="zh-CN" dirty="0"/>
              <a:t>conditions</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683568" y="620688"/>
            <a:ext cx="7621670" cy="4433391"/>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697"/>
            <a:ext cx="8229600" cy="5631904"/>
          </a:xfrm>
        </p:spPr>
        <p:txBody>
          <a:bodyPr/>
          <a:lstStyle/>
          <a:p>
            <a:r>
              <a:rPr lang="en-US" altLang="zh-CN" sz="2400" dirty="0"/>
              <a:t>For example, as shown in previous picture, </a:t>
            </a:r>
            <a:r>
              <a:rPr lang="en-US" altLang="zh-CN" sz="2400" i="1" dirty="0"/>
              <a:t>E</a:t>
            </a:r>
            <a:r>
              <a:rPr lang="en-US" altLang="zh-CN" sz="2400" i="1" strike="sngStrike" baseline="30000" dirty="0">
                <a:sym typeface="+mn-ea"/>
              </a:rPr>
              <a:t>o</a:t>
            </a:r>
            <a:r>
              <a:rPr lang="en-US" altLang="zh-CN" sz="2400" dirty="0"/>
              <a:t> for the Cu</a:t>
            </a:r>
            <a:r>
              <a:rPr lang="en-US" altLang="zh-CN" sz="2400" baseline="30000" dirty="0"/>
              <a:t>2+</a:t>
            </a:r>
            <a:r>
              <a:rPr lang="en-US" altLang="zh-CN" sz="2400" dirty="0"/>
              <a:t> (aq)/Cu (s) half-cell is + 0.34 V.</a:t>
            </a:r>
            <a:endParaRPr lang="en-US" altLang="zh-CN" sz="2400" dirty="0"/>
          </a:p>
          <a:p>
            <a:r>
              <a:rPr lang="en-US" altLang="zh-CN" sz="2400" dirty="0"/>
              <a:t>The positive value for </a:t>
            </a:r>
            <a:r>
              <a:rPr lang="en-US" altLang="zh-CN" sz="2400" i="1" dirty="0"/>
              <a:t>E</a:t>
            </a:r>
            <a:r>
              <a:rPr lang="en-US" altLang="zh-CN" sz="2400" i="1" strike="sngStrike" baseline="30000" dirty="0">
                <a:sym typeface="+mn-ea"/>
              </a:rPr>
              <a:t>o</a:t>
            </a:r>
            <a:r>
              <a:rPr lang="en-US" altLang="zh-CN" sz="2400" dirty="0"/>
              <a:t> indicates that this half-cell has a greater tendency to be reduced than H</a:t>
            </a:r>
            <a:r>
              <a:rPr lang="en-US" altLang="zh-CN" sz="2400" baseline="30000" dirty="0"/>
              <a:t>+</a:t>
            </a:r>
            <a:r>
              <a:rPr lang="en-US" altLang="zh-CN" sz="2400" dirty="0"/>
              <a:t>. </a:t>
            </a:r>
            <a:endParaRPr lang="en-US" altLang="zh-CN" sz="2400" dirty="0"/>
          </a:p>
          <a:p>
            <a:r>
              <a:rPr lang="en-US" altLang="zh-CN" sz="2400" dirty="0"/>
              <a:t>So electrons tend to flow from the hydrogen half-cell, which is therefore oxidized, to the copper half-cell, which is reduced.</a:t>
            </a:r>
            <a:endParaRPr lang="en-US" altLang="zh-CN" sz="2400" dirty="0"/>
          </a:p>
          <a:p>
            <a:endParaRPr lang="en-US" altLang="zh-CN" sz="2400" dirty="0"/>
          </a:p>
          <a:p>
            <a:endParaRPr lang="en-US" altLang="zh-CN" sz="2400" dirty="0"/>
          </a:p>
          <a:p>
            <a:r>
              <a:rPr lang="en-US" altLang="zh-CN" sz="2400" dirty="0"/>
              <a:t>The hydrogen half-cell is the anode and the copper half-cell is the cathode, defined by the processes that occur there.</a:t>
            </a:r>
            <a:endParaRPr lang="en-US" altLang="zh-CN" sz="2400" dirty="0"/>
          </a:p>
          <a:p>
            <a:r>
              <a:rPr lang="en-US" altLang="zh-CN" sz="2400" dirty="0"/>
              <a:t> The overall reaction is therefore:</a:t>
            </a:r>
            <a:endParaRPr lang="zh-CN" altLang="en-US" sz="2400" dirty="0"/>
          </a:p>
        </p:txBody>
      </p:sp>
      <p:pic>
        <p:nvPicPr>
          <p:cNvPr id="4" name="图片 3"/>
          <p:cNvPicPr>
            <a:picLocks noChangeAspect="1"/>
          </p:cNvPicPr>
          <p:nvPr/>
        </p:nvPicPr>
        <p:blipFill>
          <a:blip r:embed="rId1">
            <a:lum bright="-20000" contrast="40000"/>
          </a:blip>
          <a:stretch>
            <a:fillRect/>
          </a:stretch>
        </p:blipFill>
        <p:spPr>
          <a:xfrm>
            <a:off x="2915816" y="3284984"/>
            <a:ext cx="2852811" cy="936104"/>
          </a:xfrm>
          <a:prstGeom prst="rect">
            <a:avLst/>
          </a:prstGeom>
        </p:spPr>
      </p:pic>
      <p:pic>
        <p:nvPicPr>
          <p:cNvPr id="5" name="图片 4"/>
          <p:cNvPicPr>
            <a:picLocks noChangeAspect="1"/>
          </p:cNvPicPr>
          <p:nvPr/>
        </p:nvPicPr>
        <p:blipFill>
          <a:blip r:embed="rId2">
            <a:lum bright="-20000" contrast="40000"/>
          </a:blip>
          <a:stretch>
            <a:fillRect/>
          </a:stretch>
        </p:blipFill>
        <p:spPr>
          <a:xfrm>
            <a:off x="827584" y="5589240"/>
            <a:ext cx="7739488" cy="5040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PP_MARK_KEY" val="268b0b3a-58c3-4f68-95a0-dd7a3272b2d0"/>
  <p:tag name="COMMONDATA" val="eyJoZGlkIjoiZDY0NzJhMjVlNjIxMjNiNmIyMGM0ZjAyZTVmMGU4NWIifQ=="/>
</p:tagLst>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0</TotalTime>
  <Words>49314</Words>
  <Application>WPS 演示</Application>
  <PresentationFormat>全屏显示(4:3)</PresentationFormat>
  <Paragraphs>910</Paragraphs>
  <Slides>181</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181</vt:i4>
      </vt:variant>
    </vt:vector>
  </HeadingPairs>
  <TitlesOfParts>
    <vt:vector size="200" baseType="lpstr">
      <vt:lpstr>Arial</vt:lpstr>
      <vt:lpstr>宋体</vt:lpstr>
      <vt:lpstr>Wingdings</vt:lpstr>
      <vt:lpstr>Verdana</vt:lpstr>
      <vt:lpstr>黑体</vt:lpstr>
      <vt:lpstr>Calibri</vt:lpstr>
      <vt:lpstr>Wingdings 2</vt:lpstr>
      <vt:lpstr>Wingdings 2</vt:lpstr>
      <vt:lpstr>Times New Roman</vt:lpstr>
      <vt:lpstr>Constantia</vt:lpstr>
      <vt:lpstr>微软雅黑</vt:lpstr>
      <vt:lpstr>Arial Unicode MS</vt:lpstr>
      <vt:lpstr>隶书</vt:lpstr>
      <vt:lpstr>华文新魏</vt:lpstr>
      <vt:lpstr>楷体_GB2312</vt:lpstr>
      <vt:lpstr>新宋体</vt:lpstr>
      <vt:lpstr>Times</vt:lpstr>
      <vt:lpstr>Arial</vt:lpstr>
      <vt:lpstr>流畅</vt:lpstr>
      <vt:lpstr>Chapter 12 Redox Reactions</vt:lpstr>
      <vt:lpstr>12.1 Oxidation &amp; Reduction</vt:lpstr>
      <vt:lpstr>PowerPoint 演示文稿</vt:lpstr>
      <vt:lpstr>What is Redox Reaction?</vt:lpstr>
      <vt:lpstr>Original Definition of redox</vt:lpstr>
      <vt:lpstr>What about these reactions? Are they also redox reactions?</vt:lpstr>
      <vt:lpstr>Extended Definition of Redox</vt:lpstr>
      <vt:lpstr>PowerPoint 演示文稿</vt:lpstr>
      <vt:lpstr>Method to remember this</vt:lpstr>
      <vt:lpstr>Oxidation and Reduction are always company with each other</vt:lpstr>
      <vt:lpstr>PowerPoint 演示文稿</vt:lpstr>
      <vt:lpstr>PowerPoint 演示文稿</vt:lpstr>
      <vt:lpstr>PowerPoint 演示文稿</vt:lpstr>
      <vt:lpstr>PowerPoint 演示文稿</vt:lpstr>
      <vt:lpstr>PowerPoint 演示文稿</vt:lpstr>
      <vt:lpstr>Half Equations</vt:lpstr>
      <vt:lpstr>PowerPoint 演示文稿</vt:lpstr>
      <vt:lpstr>PowerPoint 演示文稿</vt:lpstr>
      <vt:lpstr>Exercise</vt:lpstr>
      <vt:lpstr>Balancing half equations with other species added in (acidic solution)</vt:lpstr>
      <vt:lpstr>PowerPoint 演示文稿</vt:lpstr>
      <vt:lpstr>PowerPoint 演示文稿</vt:lpstr>
      <vt:lpstr>Exercise</vt:lpstr>
      <vt:lpstr>Balancing half equations with other species added in (neutral solution)</vt:lpstr>
      <vt:lpstr>PowerPoint 演示文稿</vt:lpstr>
      <vt:lpstr>Exercise</vt:lpstr>
      <vt:lpstr>Balancing half equations with other species added in (basic solution) (not required)</vt:lpstr>
      <vt:lpstr>PowerPoint 演示文稿</vt:lpstr>
      <vt:lpstr>PowerPoint 演示文稿</vt:lpstr>
      <vt:lpstr>Exercise</vt:lpstr>
      <vt:lpstr>Balancing Redox reaction using half equations</vt:lpstr>
      <vt:lpstr>PowerPoint 演示文稿</vt:lpstr>
      <vt:lpstr>Exercise</vt:lpstr>
      <vt:lpstr>PowerPoint 演示文稿</vt:lpstr>
      <vt:lpstr>Balancing Chemical Equations by balancing oxidation number change</vt:lpstr>
      <vt:lpstr>PowerPoint 演示文稿</vt:lpstr>
      <vt:lpstr>Exercises</vt:lpstr>
      <vt:lpstr>PowerPoint 演示文稿</vt:lpstr>
      <vt:lpstr>PowerPoint 演示文稿</vt:lpstr>
      <vt:lpstr>Relationship of Oxidation State and Reducibility / Oxidizability</vt:lpstr>
      <vt:lpstr>Common Oxidants and Reductants</vt:lpstr>
      <vt:lpstr>PowerPoint 演示文稿</vt:lpstr>
      <vt:lpstr>Strength of Oxidants and Reductants</vt:lpstr>
      <vt:lpstr>PowerPoint 演示文稿</vt:lpstr>
      <vt:lpstr>Metal reactivity</vt:lpstr>
      <vt:lpstr>Reactive metals reacts with acids to form hydrogen gas</vt:lpstr>
      <vt:lpstr>More reactive metals displace less reactive metal cations</vt:lpstr>
      <vt:lpstr>Halogen reactivity</vt:lpstr>
      <vt:lpstr>More reactive halogen displace less reactive halide ions</vt:lpstr>
      <vt:lpstr>PowerPoint 演示文稿</vt:lpstr>
      <vt:lpstr>12.2 Primary cell</vt:lpstr>
      <vt:lpstr>Primary Cell</vt:lpstr>
      <vt:lpstr>Half-cells generate electrode potentials</vt:lpstr>
      <vt:lpstr>PowerPoint 演示文稿</vt:lpstr>
      <vt:lpstr>PowerPoint 演示文稿</vt:lpstr>
      <vt:lpstr>Two connected half-cells make a primary cell</vt:lpstr>
      <vt:lpstr>PowerPoint 演示文稿</vt:lpstr>
      <vt:lpstr>PowerPoint 演示文稿</vt:lpstr>
      <vt:lpstr>PowerPoint 演示文稿</vt:lpstr>
      <vt:lpstr>The electrodes in Primary cell</vt:lpstr>
      <vt:lpstr>External electronic circuit</vt:lpstr>
      <vt:lpstr>Salt bridge</vt:lpstr>
      <vt:lpstr>Cell diagram convention</vt:lpstr>
      <vt:lpstr>PowerPoint 演示文稿</vt:lpstr>
      <vt:lpstr>PowerPoint 演示文稿</vt:lpstr>
      <vt:lpstr>PowerPoint 演示文稿</vt:lpstr>
      <vt:lpstr>12.3 Secondary cell</vt:lpstr>
      <vt:lpstr>Secondary Cell</vt:lpstr>
      <vt:lpstr>PowerPoint 演示文稿</vt:lpstr>
      <vt:lpstr>PowerPoint 演示文稿</vt:lpstr>
      <vt:lpstr>Lead-acid Battery</vt:lpstr>
      <vt:lpstr>Lithium-ion Battery</vt:lpstr>
      <vt:lpstr>PowerPoint 演示文稿</vt:lpstr>
      <vt:lpstr>Fuel Cells</vt:lpstr>
      <vt:lpstr>PowerPoint 演示文稿</vt:lpstr>
      <vt:lpstr>PowerPoint 演示文稿</vt:lpstr>
      <vt:lpstr>PowerPoint 演示文稿</vt:lpstr>
      <vt:lpstr>Similarities between fuel cells and rechargeable batteries</vt:lpstr>
      <vt:lpstr>Differences between fuel cells and rechargeable batteries</vt:lpstr>
      <vt:lpstr>PowerPoint 演示文稿</vt:lpstr>
      <vt:lpstr>PowerPoint 演示文稿</vt:lpstr>
      <vt:lpstr>12.4 Application of Primary Cell (Higher Level)</vt:lpstr>
      <vt:lpstr>Different half-cells make primary cells with different voltages</vt:lpstr>
      <vt:lpstr>PowerPoint 演示文稿</vt:lpstr>
      <vt:lpstr>PowerPoint 演示文稿</vt:lpstr>
      <vt:lpstr>PowerPoint 演示文稿</vt:lpstr>
      <vt:lpstr>PowerPoint 演示文稿</vt:lpstr>
      <vt:lpstr>Standard electrode potentials</vt:lpstr>
      <vt:lpstr>PowerPoint 演示文稿</vt:lpstr>
      <vt:lpstr>Comparisons of half-cell electrode potentials need a reference point</vt:lpstr>
      <vt:lpstr>PowerPoint 演示文稿</vt:lpstr>
      <vt:lpstr>The Standard Hydrogen Electrode</vt:lpstr>
      <vt:lpstr>PowerPoint 演示文稿</vt:lpstr>
      <vt:lpstr>PowerPoint 演示文稿</vt:lpstr>
      <vt:lpstr>Measuring standard electrode potentials </vt:lpstr>
      <vt:lpstr>PowerPoint 演示文稿</vt:lpstr>
      <vt:lpstr>PowerPoint 演示文稿</vt:lpstr>
      <vt:lpstr>PowerPoint 演示文稿</vt:lpstr>
      <vt:lpstr>PowerPoint 演示文稿</vt:lpstr>
      <vt:lpstr>PowerPoint 演示文稿</vt:lpstr>
      <vt:lpstr>PowerPoint 演示文稿</vt:lpstr>
      <vt:lpstr>Standard electrode potentials are given for the reduction reaction</vt:lpstr>
      <vt:lpstr>PowerPoint 演示文稿</vt:lpstr>
      <vt:lpstr>PowerPoint 演示文稿</vt:lpstr>
      <vt:lpstr>Using standard electrode potential data</vt:lpstr>
      <vt:lpstr>1. Calculating the cell potential, Eocell</vt:lpstr>
      <vt:lpstr>PowerPoint 演示文稿</vt:lpstr>
      <vt:lpstr>PowerPoint 演示文稿</vt:lpstr>
      <vt:lpstr>PowerPoint 演示文稿</vt:lpstr>
      <vt:lpstr>PowerPoint 演示文稿</vt:lpstr>
      <vt:lpstr>2. Determining spontaneity of a reaction</vt:lpstr>
      <vt:lpstr>PowerPoint 演示文稿</vt:lpstr>
      <vt:lpstr>PowerPoint 演示文稿</vt:lpstr>
      <vt:lpstr>Electrode potential and free energy change (Ecell and ΔG)</vt:lpstr>
      <vt:lpstr>PowerPoint 演示文稿</vt:lpstr>
      <vt:lpstr>PowerPoint 演示文稿</vt:lpstr>
      <vt:lpstr>Nernst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Comparing relative oxidizing and reducing power of half-cells</vt:lpstr>
      <vt:lpstr>PowerPoint 演示文稿</vt:lpstr>
      <vt:lpstr>PowerPoint 演示文稿</vt:lpstr>
      <vt:lpstr>Caution about interpreting Eθ data</vt:lpstr>
      <vt:lpstr>PowerPoint 演示文稿</vt:lpstr>
      <vt:lpstr>PowerPoint 演示文稿</vt:lpstr>
      <vt:lpstr>PowerPoint 演示文稿</vt:lpstr>
      <vt:lpstr>PowerPoint 演示文稿</vt:lpstr>
      <vt:lpstr>PowerPoint 演示文稿</vt:lpstr>
      <vt:lpstr>PowerPoint 演示文稿</vt:lpstr>
      <vt:lpstr>12.5 Electrolytic cell</vt:lpstr>
      <vt:lpstr>An external source of electricity drives non-spontaneous redox reactions</vt:lpstr>
      <vt:lpstr>PowerPoint 演示文稿</vt:lpstr>
      <vt:lpstr>PowerPoint 演示文稿</vt:lpstr>
      <vt:lpstr>PowerPoint 演示文稿</vt:lpstr>
      <vt:lpstr>Voltaic cell</vt:lpstr>
      <vt:lpstr>Electrolytic cell</vt:lpstr>
      <vt:lpstr>PowerPoint 演示文稿</vt:lpstr>
      <vt:lpstr>The electrodes in electrolytic cell</vt:lpstr>
      <vt:lpstr>PowerPoint 演示文稿</vt:lpstr>
      <vt:lpstr>Determining the products in electrolytic cells</vt:lpstr>
      <vt:lpstr>PowerPoint 演示文稿</vt:lpstr>
      <vt:lpstr>The electrolysis of molten salts</vt:lpstr>
      <vt:lpstr>PowerPoint 演示文稿</vt:lpstr>
      <vt:lpstr>PowerPoint 演示文稿</vt:lpstr>
      <vt:lpstr>PowerPoint 演示文稿</vt:lpstr>
      <vt:lpstr>Electrolysis of molten NaCl</vt:lpstr>
      <vt:lpstr>PowerPoint 演示文稿</vt:lpstr>
      <vt:lpstr>PowerPoint 演示文稿</vt:lpstr>
      <vt:lpstr>PowerPoint 演示文稿</vt:lpstr>
      <vt:lpstr>PowerPoint 演示文稿</vt:lpstr>
      <vt:lpstr>PowerPoint 演示文稿</vt:lpstr>
      <vt:lpstr>Electrolysis of aqueous solutions  (Higher Level Only)</vt:lpstr>
      <vt:lpstr>PowerPoint 演示文稿</vt:lpstr>
      <vt:lpstr>Electrolysis of water</vt:lpstr>
      <vt:lpstr>PowerPoint 演示文稿</vt:lpstr>
      <vt:lpstr>PowerPoint 演示文稿</vt:lpstr>
      <vt:lpstr>Electrolysis of brine (NaCl (aq))</vt:lpstr>
      <vt:lpstr>PowerPoint 演示文稿</vt:lpstr>
      <vt:lpstr>PowerPoint 演示文稿</vt:lpstr>
      <vt:lpstr>Electrolysis of CuSO4 (aq)</vt:lpstr>
      <vt:lpstr>PowerPoint 演示文稿</vt:lpstr>
      <vt:lpstr>PowerPoint 演示文稿</vt:lpstr>
      <vt:lpstr>PowerPoint 演示文稿</vt:lpstr>
      <vt:lpstr>PowerPoint 演示文稿</vt:lpstr>
      <vt:lpstr>Electroplating (Higher Level Only)</vt:lpstr>
      <vt:lpstr>PowerPoint 演示文稿</vt:lpstr>
      <vt:lpstr>PowerPoint 演示文稿</vt:lpstr>
      <vt:lpstr>PowerPoint 演示文稿</vt:lpstr>
      <vt:lpstr>Purification of metals</vt:lpstr>
      <vt:lpstr>PowerPoint 演示文稿</vt:lpstr>
      <vt:lpstr>Applications of electroplating</vt:lpstr>
      <vt:lpstr>PowerPoint 演示文稿</vt:lpstr>
      <vt:lpstr>Voltaic Cell VS. Electrolytic Cell</vt:lpstr>
      <vt:lpstr>Summary of voltaic and electrolytic cells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Wilt</cp:lastModifiedBy>
  <cp:revision>321</cp:revision>
  <dcterms:created xsi:type="dcterms:W3CDTF">2113-01-01T00:00:00Z</dcterms:created>
  <dcterms:modified xsi:type="dcterms:W3CDTF">2023-08-28T15:09:30Z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6CC4D1D4360942BBABA07F9D2C8930F8_12</vt:lpwstr>
  </property>
</Properties>
</file>